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8" r:id="rId4"/>
    <p:sldId id="297" r:id="rId5"/>
    <p:sldId id="299" r:id="rId6"/>
    <p:sldId id="298" r:id="rId7"/>
    <p:sldId id="258" r:id="rId8"/>
    <p:sldId id="291" r:id="rId9"/>
    <p:sldId id="281" r:id="rId10"/>
    <p:sldId id="263" r:id="rId11"/>
    <p:sldId id="302" r:id="rId12"/>
    <p:sldId id="284" r:id="rId13"/>
    <p:sldId id="278" r:id="rId14"/>
    <p:sldId id="283" r:id="rId15"/>
    <p:sldId id="262" r:id="rId16"/>
    <p:sldId id="259" r:id="rId17"/>
    <p:sldId id="265" r:id="rId18"/>
    <p:sldId id="303" r:id="rId19"/>
    <p:sldId id="267" r:id="rId20"/>
    <p:sldId id="305" r:id="rId21"/>
    <p:sldId id="289" r:id="rId22"/>
    <p:sldId id="290" r:id="rId23"/>
    <p:sldId id="301" r:id="rId24"/>
    <p:sldId id="292" r:id="rId25"/>
    <p:sldId id="266" r:id="rId26"/>
    <p:sldId id="295" r:id="rId27"/>
    <p:sldId id="300" r:id="rId28"/>
    <p:sldId id="264" r:id="rId29"/>
    <p:sldId id="260" r:id="rId30"/>
    <p:sldId id="270" r:id="rId31"/>
    <p:sldId id="282" r:id="rId32"/>
    <p:sldId id="306" r:id="rId33"/>
    <p:sldId id="285" r:id="rId34"/>
    <p:sldId id="287" r:id="rId35"/>
    <p:sldId id="288" r:id="rId36"/>
    <p:sldId id="286" r:id="rId37"/>
    <p:sldId id="271" r:id="rId38"/>
    <p:sldId id="307" r:id="rId39"/>
    <p:sldId id="27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5884"/>
  </p:normalViewPr>
  <p:slideViewPr>
    <p:cSldViewPr snapToGrid="0">
      <p:cViewPr varScale="1">
        <p:scale>
          <a:sx n="114" d="100"/>
          <a:sy n="114" d="100"/>
        </p:scale>
        <p:origin x="2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34C48A-0FD6-426A-951E-A4D5B3217DD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2879F1-5A74-40D5-B7A5-EF6DA0A284B4}">
      <dgm:prSet/>
      <dgm:spPr/>
      <dgm:t>
        <a:bodyPr/>
        <a:lstStyle/>
        <a:p>
          <a:pPr>
            <a:lnSpc>
              <a:spcPct val="100000"/>
            </a:lnSpc>
          </a:pPr>
          <a:r>
            <a:rPr lang="en-US" baseline="0"/>
            <a:t>Think about use</a:t>
          </a:r>
          <a:endParaRPr lang="en-US"/>
        </a:p>
      </dgm:t>
    </dgm:pt>
    <dgm:pt modelId="{CEB07C8E-166F-43CE-A87F-017A899AE201}" type="parTrans" cxnId="{A1D60329-593C-4847-B30F-FF625F0ADD0B}">
      <dgm:prSet/>
      <dgm:spPr/>
      <dgm:t>
        <a:bodyPr/>
        <a:lstStyle/>
        <a:p>
          <a:endParaRPr lang="en-US"/>
        </a:p>
      </dgm:t>
    </dgm:pt>
    <dgm:pt modelId="{9CEED001-63E0-4887-89E5-34A4ED120144}" type="sibTrans" cxnId="{A1D60329-593C-4847-B30F-FF625F0ADD0B}">
      <dgm:prSet/>
      <dgm:spPr/>
      <dgm:t>
        <a:bodyPr/>
        <a:lstStyle/>
        <a:p>
          <a:endParaRPr lang="en-US"/>
        </a:p>
      </dgm:t>
    </dgm:pt>
    <dgm:pt modelId="{D390FC12-96E3-4CE3-B978-896B57F62D86}">
      <dgm:prSet/>
      <dgm:spPr/>
      <dgm:t>
        <a:bodyPr/>
        <a:lstStyle/>
        <a:p>
          <a:pPr>
            <a:lnSpc>
              <a:spcPct val="100000"/>
            </a:lnSpc>
          </a:pPr>
          <a:r>
            <a:rPr lang="en-US" baseline="0"/>
            <a:t>Think about reuse</a:t>
          </a:r>
          <a:endParaRPr lang="en-US"/>
        </a:p>
      </dgm:t>
    </dgm:pt>
    <dgm:pt modelId="{C9761DDC-37FE-46C5-BA28-12A7CD0E57D8}" type="parTrans" cxnId="{E8A7E42B-11DA-42FB-89EC-9E9F0738221D}">
      <dgm:prSet/>
      <dgm:spPr/>
      <dgm:t>
        <a:bodyPr/>
        <a:lstStyle/>
        <a:p>
          <a:endParaRPr lang="en-US"/>
        </a:p>
      </dgm:t>
    </dgm:pt>
    <dgm:pt modelId="{132B2070-1186-4AAD-8217-B85738684E53}" type="sibTrans" cxnId="{E8A7E42B-11DA-42FB-89EC-9E9F0738221D}">
      <dgm:prSet/>
      <dgm:spPr/>
      <dgm:t>
        <a:bodyPr/>
        <a:lstStyle/>
        <a:p>
          <a:endParaRPr lang="en-US"/>
        </a:p>
      </dgm:t>
    </dgm:pt>
    <dgm:pt modelId="{70BDEFE2-49A6-46EF-86DB-BAC4779CC44A}">
      <dgm:prSet/>
      <dgm:spPr/>
      <dgm:t>
        <a:bodyPr/>
        <a:lstStyle/>
        <a:p>
          <a:pPr>
            <a:lnSpc>
              <a:spcPct val="100000"/>
            </a:lnSpc>
          </a:pPr>
          <a:r>
            <a:rPr lang="en-US" baseline="0"/>
            <a:t>Think about discoverability</a:t>
          </a:r>
          <a:endParaRPr lang="en-US"/>
        </a:p>
      </dgm:t>
    </dgm:pt>
    <dgm:pt modelId="{5DE97E12-41AA-42B1-B792-5E2BF53AAA9B}" type="parTrans" cxnId="{99E47C68-8DEC-4D87-95C1-5846CDAD9DA6}">
      <dgm:prSet/>
      <dgm:spPr/>
      <dgm:t>
        <a:bodyPr/>
        <a:lstStyle/>
        <a:p>
          <a:endParaRPr lang="en-US"/>
        </a:p>
      </dgm:t>
    </dgm:pt>
    <dgm:pt modelId="{69AB693B-673A-42E1-84E2-C5AD900FD81A}" type="sibTrans" cxnId="{99E47C68-8DEC-4D87-95C1-5846CDAD9DA6}">
      <dgm:prSet/>
      <dgm:spPr/>
      <dgm:t>
        <a:bodyPr/>
        <a:lstStyle/>
        <a:p>
          <a:endParaRPr lang="en-US"/>
        </a:p>
      </dgm:t>
    </dgm:pt>
    <dgm:pt modelId="{8172C77C-EEB8-4970-B229-8957267CC065}" type="pres">
      <dgm:prSet presAssocID="{5D34C48A-0FD6-426A-951E-A4D5B3217DD9}" presName="root" presStyleCnt="0">
        <dgm:presLayoutVars>
          <dgm:dir/>
          <dgm:resizeHandles val="exact"/>
        </dgm:presLayoutVars>
      </dgm:prSet>
      <dgm:spPr/>
    </dgm:pt>
    <dgm:pt modelId="{FD21F62A-7927-40EE-93C3-1268388EB894}" type="pres">
      <dgm:prSet presAssocID="{D02879F1-5A74-40D5-B7A5-EF6DA0A284B4}" presName="compNode" presStyleCnt="0"/>
      <dgm:spPr/>
    </dgm:pt>
    <dgm:pt modelId="{AA070A0A-F788-46C3-B17F-6C13A39575B6}" type="pres">
      <dgm:prSet presAssocID="{D02879F1-5A74-40D5-B7A5-EF6DA0A284B4}" presName="bgRect" presStyleLbl="bgShp" presStyleIdx="0" presStyleCnt="3"/>
      <dgm:spPr/>
    </dgm:pt>
    <dgm:pt modelId="{D21B1C45-BD4B-4715-A541-59637113A0FA}" type="pres">
      <dgm:prSet presAssocID="{D02879F1-5A74-40D5-B7A5-EF6DA0A284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918E843B-94FC-4CDF-9F68-26E121609548}" type="pres">
      <dgm:prSet presAssocID="{D02879F1-5A74-40D5-B7A5-EF6DA0A284B4}" presName="spaceRect" presStyleCnt="0"/>
      <dgm:spPr/>
    </dgm:pt>
    <dgm:pt modelId="{06BAF36B-A4FD-4379-BCF7-EBF7ED11161B}" type="pres">
      <dgm:prSet presAssocID="{D02879F1-5A74-40D5-B7A5-EF6DA0A284B4}" presName="parTx" presStyleLbl="revTx" presStyleIdx="0" presStyleCnt="3">
        <dgm:presLayoutVars>
          <dgm:chMax val="0"/>
          <dgm:chPref val="0"/>
        </dgm:presLayoutVars>
      </dgm:prSet>
      <dgm:spPr/>
    </dgm:pt>
    <dgm:pt modelId="{AD117BEE-6F78-4159-9385-DE1CE3920DD7}" type="pres">
      <dgm:prSet presAssocID="{9CEED001-63E0-4887-89E5-34A4ED120144}" presName="sibTrans" presStyleCnt="0"/>
      <dgm:spPr/>
    </dgm:pt>
    <dgm:pt modelId="{675419F4-9E98-44B0-98F9-A869DD056B47}" type="pres">
      <dgm:prSet presAssocID="{D390FC12-96E3-4CE3-B978-896B57F62D86}" presName="compNode" presStyleCnt="0"/>
      <dgm:spPr/>
    </dgm:pt>
    <dgm:pt modelId="{8C1F2228-2D09-494E-A68F-4C25319CFF38}" type="pres">
      <dgm:prSet presAssocID="{D390FC12-96E3-4CE3-B978-896B57F62D86}" presName="bgRect" presStyleLbl="bgShp" presStyleIdx="1" presStyleCnt="3"/>
      <dgm:spPr/>
    </dgm:pt>
    <dgm:pt modelId="{44DE5FC3-B2DC-4FC1-B458-EE356D9FFB56}" type="pres">
      <dgm:prSet presAssocID="{D390FC12-96E3-4CE3-B978-896B57F62D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B03B6455-4893-428E-B5D4-6C718472047F}" type="pres">
      <dgm:prSet presAssocID="{D390FC12-96E3-4CE3-B978-896B57F62D86}" presName="spaceRect" presStyleCnt="0"/>
      <dgm:spPr/>
    </dgm:pt>
    <dgm:pt modelId="{C00A1518-6B83-46A7-B351-EDED2C7CE329}" type="pres">
      <dgm:prSet presAssocID="{D390FC12-96E3-4CE3-B978-896B57F62D86}" presName="parTx" presStyleLbl="revTx" presStyleIdx="1" presStyleCnt="3">
        <dgm:presLayoutVars>
          <dgm:chMax val="0"/>
          <dgm:chPref val="0"/>
        </dgm:presLayoutVars>
      </dgm:prSet>
      <dgm:spPr/>
    </dgm:pt>
    <dgm:pt modelId="{DEC6F6B9-3DEA-4BB6-94FA-10688EF2AE19}" type="pres">
      <dgm:prSet presAssocID="{132B2070-1186-4AAD-8217-B85738684E53}" presName="sibTrans" presStyleCnt="0"/>
      <dgm:spPr/>
    </dgm:pt>
    <dgm:pt modelId="{FFBB242F-4D1C-4BBC-B648-00FF4D39C6FB}" type="pres">
      <dgm:prSet presAssocID="{70BDEFE2-49A6-46EF-86DB-BAC4779CC44A}" presName="compNode" presStyleCnt="0"/>
      <dgm:spPr/>
    </dgm:pt>
    <dgm:pt modelId="{C41F5B12-4773-4204-AEDD-847B8776974F}" type="pres">
      <dgm:prSet presAssocID="{70BDEFE2-49A6-46EF-86DB-BAC4779CC44A}" presName="bgRect" presStyleLbl="bgShp" presStyleIdx="2" presStyleCnt="3"/>
      <dgm:spPr/>
    </dgm:pt>
    <dgm:pt modelId="{51E8AA90-F921-467E-94FD-B3D85491B22F}" type="pres">
      <dgm:prSet presAssocID="{70BDEFE2-49A6-46EF-86DB-BAC4779CC4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66B73C80-513E-4BAB-8695-05927E934E9F}" type="pres">
      <dgm:prSet presAssocID="{70BDEFE2-49A6-46EF-86DB-BAC4779CC44A}" presName="spaceRect" presStyleCnt="0"/>
      <dgm:spPr/>
    </dgm:pt>
    <dgm:pt modelId="{24884080-6020-44C8-BA71-8CFE4B9824D5}" type="pres">
      <dgm:prSet presAssocID="{70BDEFE2-49A6-46EF-86DB-BAC4779CC44A}" presName="parTx" presStyleLbl="revTx" presStyleIdx="2" presStyleCnt="3">
        <dgm:presLayoutVars>
          <dgm:chMax val="0"/>
          <dgm:chPref val="0"/>
        </dgm:presLayoutVars>
      </dgm:prSet>
      <dgm:spPr/>
    </dgm:pt>
  </dgm:ptLst>
  <dgm:cxnLst>
    <dgm:cxn modelId="{A1D60329-593C-4847-B30F-FF625F0ADD0B}" srcId="{5D34C48A-0FD6-426A-951E-A4D5B3217DD9}" destId="{D02879F1-5A74-40D5-B7A5-EF6DA0A284B4}" srcOrd="0" destOrd="0" parTransId="{CEB07C8E-166F-43CE-A87F-017A899AE201}" sibTransId="{9CEED001-63E0-4887-89E5-34A4ED120144}"/>
    <dgm:cxn modelId="{E8A7E42B-11DA-42FB-89EC-9E9F0738221D}" srcId="{5D34C48A-0FD6-426A-951E-A4D5B3217DD9}" destId="{D390FC12-96E3-4CE3-B978-896B57F62D86}" srcOrd="1" destOrd="0" parTransId="{C9761DDC-37FE-46C5-BA28-12A7CD0E57D8}" sibTransId="{132B2070-1186-4AAD-8217-B85738684E53}"/>
    <dgm:cxn modelId="{99E47C68-8DEC-4D87-95C1-5846CDAD9DA6}" srcId="{5D34C48A-0FD6-426A-951E-A4D5B3217DD9}" destId="{70BDEFE2-49A6-46EF-86DB-BAC4779CC44A}" srcOrd="2" destOrd="0" parTransId="{5DE97E12-41AA-42B1-B792-5E2BF53AAA9B}" sibTransId="{69AB693B-673A-42E1-84E2-C5AD900FD81A}"/>
    <dgm:cxn modelId="{83CA1071-2B2D-4056-BC98-51203FE07DE0}" type="presOf" srcId="{70BDEFE2-49A6-46EF-86DB-BAC4779CC44A}" destId="{24884080-6020-44C8-BA71-8CFE4B9824D5}" srcOrd="0" destOrd="0" presId="urn:microsoft.com/office/officeart/2018/2/layout/IconVerticalSolidList"/>
    <dgm:cxn modelId="{52A569A1-113C-44FC-8D1D-E43A9DF4B03E}" type="presOf" srcId="{D02879F1-5A74-40D5-B7A5-EF6DA0A284B4}" destId="{06BAF36B-A4FD-4379-BCF7-EBF7ED11161B}" srcOrd="0" destOrd="0" presId="urn:microsoft.com/office/officeart/2018/2/layout/IconVerticalSolidList"/>
    <dgm:cxn modelId="{E4F725F2-818D-465D-9C7E-DFCE32DB13AC}" type="presOf" srcId="{D390FC12-96E3-4CE3-B978-896B57F62D86}" destId="{C00A1518-6B83-46A7-B351-EDED2C7CE329}" srcOrd="0" destOrd="0" presId="urn:microsoft.com/office/officeart/2018/2/layout/IconVerticalSolidList"/>
    <dgm:cxn modelId="{3B39CAF8-2C58-468C-A1A7-2C924F552CE7}" type="presOf" srcId="{5D34C48A-0FD6-426A-951E-A4D5B3217DD9}" destId="{8172C77C-EEB8-4970-B229-8957267CC065}" srcOrd="0" destOrd="0" presId="urn:microsoft.com/office/officeart/2018/2/layout/IconVerticalSolidList"/>
    <dgm:cxn modelId="{6914C347-EF27-4795-AB1C-0DD5C12792BD}" type="presParOf" srcId="{8172C77C-EEB8-4970-B229-8957267CC065}" destId="{FD21F62A-7927-40EE-93C3-1268388EB894}" srcOrd="0" destOrd="0" presId="urn:microsoft.com/office/officeart/2018/2/layout/IconVerticalSolidList"/>
    <dgm:cxn modelId="{33A7417F-DFB3-4DB4-80BF-98987961809E}" type="presParOf" srcId="{FD21F62A-7927-40EE-93C3-1268388EB894}" destId="{AA070A0A-F788-46C3-B17F-6C13A39575B6}" srcOrd="0" destOrd="0" presId="urn:microsoft.com/office/officeart/2018/2/layout/IconVerticalSolidList"/>
    <dgm:cxn modelId="{A7526493-0B0C-4215-95E6-AD22930D329F}" type="presParOf" srcId="{FD21F62A-7927-40EE-93C3-1268388EB894}" destId="{D21B1C45-BD4B-4715-A541-59637113A0FA}" srcOrd="1" destOrd="0" presId="urn:microsoft.com/office/officeart/2018/2/layout/IconVerticalSolidList"/>
    <dgm:cxn modelId="{0E918595-D2FF-40A0-8AC6-1E9F7881FB82}" type="presParOf" srcId="{FD21F62A-7927-40EE-93C3-1268388EB894}" destId="{918E843B-94FC-4CDF-9F68-26E121609548}" srcOrd="2" destOrd="0" presId="urn:microsoft.com/office/officeart/2018/2/layout/IconVerticalSolidList"/>
    <dgm:cxn modelId="{5E085171-E27D-4998-A415-B639EB9F38CC}" type="presParOf" srcId="{FD21F62A-7927-40EE-93C3-1268388EB894}" destId="{06BAF36B-A4FD-4379-BCF7-EBF7ED11161B}" srcOrd="3" destOrd="0" presId="urn:microsoft.com/office/officeart/2018/2/layout/IconVerticalSolidList"/>
    <dgm:cxn modelId="{85938057-26DD-4DA7-8F72-F4AFBF24E934}" type="presParOf" srcId="{8172C77C-EEB8-4970-B229-8957267CC065}" destId="{AD117BEE-6F78-4159-9385-DE1CE3920DD7}" srcOrd="1" destOrd="0" presId="urn:microsoft.com/office/officeart/2018/2/layout/IconVerticalSolidList"/>
    <dgm:cxn modelId="{2A47F490-7DA1-4A7D-96D0-0ADDF6B5ECEE}" type="presParOf" srcId="{8172C77C-EEB8-4970-B229-8957267CC065}" destId="{675419F4-9E98-44B0-98F9-A869DD056B47}" srcOrd="2" destOrd="0" presId="urn:microsoft.com/office/officeart/2018/2/layout/IconVerticalSolidList"/>
    <dgm:cxn modelId="{3EBFEB4A-057C-45CC-AD86-3DC569ACAB18}" type="presParOf" srcId="{675419F4-9E98-44B0-98F9-A869DD056B47}" destId="{8C1F2228-2D09-494E-A68F-4C25319CFF38}" srcOrd="0" destOrd="0" presId="urn:microsoft.com/office/officeart/2018/2/layout/IconVerticalSolidList"/>
    <dgm:cxn modelId="{368A3000-DF0A-48EF-AC6C-24DE25465385}" type="presParOf" srcId="{675419F4-9E98-44B0-98F9-A869DD056B47}" destId="{44DE5FC3-B2DC-4FC1-B458-EE356D9FFB56}" srcOrd="1" destOrd="0" presId="urn:microsoft.com/office/officeart/2018/2/layout/IconVerticalSolidList"/>
    <dgm:cxn modelId="{5FBB3A00-4979-444A-B962-90819E3CF9A9}" type="presParOf" srcId="{675419F4-9E98-44B0-98F9-A869DD056B47}" destId="{B03B6455-4893-428E-B5D4-6C718472047F}" srcOrd="2" destOrd="0" presId="urn:microsoft.com/office/officeart/2018/2/layout/IconVerticalSolidList"/>
    <dgm:cxn modelId="{81AA275C-194F-42D6-88D6-846A94D2AACE}" type="presParOf" srcId="{675419F4-9E98-44B0-98F9-A869DD056B47}" destId="{C00A1518-6B83-46A7-B351-EDED2C7CE329}" srcOrd="3" destOrd="0" presId="urn:microsoft.com/office/officeart/2018/2/layout/IconVerticalSolidList"/>
    <dgm:cxn modelId="{DD01B0B2-792A-4571-BB20-1755C12CBE6F}" type="presParOf" srcId="{8172C77C-EEB8-4970-B229-8957267CC065}" destId="{DEC6F6B9-3DEA-4BB6-94FA-10688EF2AE19}" srcOrd="3" destOrd="0" presId="urn:microsoft.com/office/officeart/2018/2/layout/IconVerticalSolidList"/>
    <dgm:cxn modelId="{6D000FF1-903B-4B46-A793-642F83E8381D}" type="presParOf" srcId="{8172C77C-EEB8-4970-B229-8957267CC065}" destId="{FFBB242F-4D1C-4BBC-B648-00FF4D39C6FB}" srcOrd="4" destOrd="0" presId="urn:microsoft.com/office/officeart/2018/2/layout/IconVerticalSolidList"/>
    <dgm:cxn modelId="{8BFCD7B2-1A5F-475E-AF6C-37436E576E40}" type="presParOf" srcId="{FFBB242F-4D1C-4BBC-B648-00FF4D39C6FB}" destId="{C41F5B12-4773-4204-AEDD-847B8776974F}" srcOrd="0" destOrd="0" presId="urn:microsoft.com/office/officeart/2018/2/layout/IconVerticalSolidList"/>
    <dgm:cxn modelId="{2D5915AB-ACD6-427D-9E02-6319156C751E}" type="presParOf" srcId="{FFBB242F-4D1C-4BBC-B648-00FF4D39C6FB}" destId="{51E8AA90-F921-467E-94FD-B3D85491B22F}" srcOrd="1" destOrd="0" presId="urn:microsoft.com/office/officeart/2018/2/layout/IconVerticalSolidList"/>
    <dgm:cxn modelId="{BCA38263-B77B-437F-B258-B2DC8CE2E660}" type="presParOf" srcId="{FFBB242F-4D1C-4BBC-B648-00FF4D39C6FB}" destId="{66B73C80-513E-4BAB-8695-05927E934E9F}" srcOrd="2" destOrd="0" presId="urn:microsoft.com/office/officeart/2018/2/layout/IconVerticalSolidList"/>
    <dgm:cxn modelId="{7DB1D281-1E48-49B8-B258-4B1D642DF027}" type="presParOf" srcId="{FFBB242F-4D1C-4BBC-B648-00FF4D39C6FB}" destId="{24884080-6020-44C8-BA71-8CFE4B9824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1A9B8-CFC0-BD49-A934-E965689506B6}" type="doc">
      <dgm:prSet loTypeId="urn:microsoft.com/office/officeart/2005/8/layout/pyramid2" loCatId="" qsTypeId="urn:microsoft.com/office/officeart/2005/8/quickstyle/simple1" qsCatId="simple" csTypeId="urn:microsoft.com/office/officeart/2005/8/colors/colorful5" csCatId="colorful" phldr="1"/>
      <dgm:spPr/>
    </dgm:pt>
    <dgm:pt modelId="{0F5857B8-6898-0D41-9DB4-6EE20E17ED78}">
      <dgm:prSet phldrT="[Text]"/>
      <dgm:spPr/>
      <dgm:t>
        <a:bodyPr/>
        <a:lstStyle/>
        <a:p>
          <a:r>
            <a:rPr lang="en-US" dirty="0"/>
            <a:t>Community-level standard</a:t>
          </a:r>
        </a:p>
      </dgm:t>
    </dgm:pt>
    <dgm:pt modelId="{BA06946F-FA9A-3646-A805-10198C1D6F00}" type="parTrans" cxnId="{EFCE67DD-7CEC-824A-8E66-26C391EDD738}">
      <dgm:prSet/>
      <dgm:spPr/>
      <dgm:t>
        <a:bodyPr/>
        <a:lstStyle/>
        <a:p>
          <a:endParaRPr lang="en-US"/>
        </a:p>
      </dgm:t>
    </dgm:pt>
    <dgm:pt modelId="{557EFB34-76A5-7B4E-B730-F7CB48866D21}" type="sibTrans" cxnId="{EFCE67DD-7CEC-824A-8E66-26C391EDD738}">
      <dgm:prSet/>
      <dgm:spPr/>
      <dgm:t>
        <a:bodyPr/>
        <a:lstStyle/>
        <a:p>
          <a:endParaRPr lang="en-US"/>
        </a:p>
      </dgm:t>
    </dgm:pt>
    <dgm:pt modelId="{D297209E-8BB8-7B47-9744-B51BD588AD41}">
      <dgm:prSet phldrT="[Text]"/>
      <dgm:spPr/>
      <dgm:t>
        <a:bodyPr/>
        <a:lstStyle/>
        <a:p>
          <a:r>
            <a:rPr lang="en-US" dirty="0"/>
            <a:t>Research lab standard</a:t>
          </a:r>
        </a:p>
      </dgm:t>
    </dgm:pt>
    <dgm:pt modelId="{88CD0C7A-1BCD-174C-B209-AD7E1E6AE009}" type="parTrans" cxnId="{930D985A-EA3D-EF43-9610-6D1B64F67BC7}">
      <dgm:prSet/>
      <dgm:spPr/>
      <dgm:t>
        <a:bodyPr/>
        <a:lstStyle/>
        <a:p>
          <a:endParaRPr lang="en-US"/>
        </a:p>
      </dgm:t>
    </dgm:pt>
    <dgm:pt modelId="{80C32431-1DB1-FB45-B2C5-B2D72032D5FA}" type="sibTrans" cxnId="{930D985A-EA3D-EF43-9610-6D1B64F67BC7}">
      <dgm:prSet/>
      <dgm:spPr/>
      <dgm:t>
        <a:bodyPr/>
        <a:lstStyle/>
        <a:p>
          <a:endParaRPr lang="en-US"/>
        </a:p>
      </dgm:t>
    </dgm:pt>
    <dgm:pt modelId="{60FFEB2A-2F68-F246-9EDD-06200E12A888}">
      <dgm:prSet/>
      <dgm:spPr/>
      <dgm:t>
        <a:bodyPr/>
        <a:lstStyle/>
        <a:p>
          <a:r>
            <a:rPr lang="en-US"/>
            <a:t>Individual standard</a:t>
          </a:r>
          <a:endParaRPr lang="en-US" dirty="0"/>
        </a:p>
      </dgm:t>
    </dgm:pt>
    <dgm:pt modelId="{AF13C16D-39D6-C743-A41A-62C082171149}" type="parTrans" cxnId="{C34E26C5-D6CD-7E40-9291-C3ED61FF1F29}">
      <dgm:prSet/>
      <dgm:spPr/>
      <dgm:t>
        <a:bodyPr/>
        <a:lstStyle/>
        <a:p>
          <a:endParaRPr lang="en-US"/>
        </a:p>
      </dgm:t>
    </dgm:pt>
    <dgm:pt modelId="{AC4C38F3-A659-9644-B312-9FA48152DFB1}" type="sibTrans" cxnId="{C34E26C5-D6CD-7E40-9291-C3ED61FF1F29}">
      <dgm:prSet/>
      <dgm:spPr/>
      <dgm:t>
        <a:bodyPr/>
        <a:lstStyle/>
        <a:p>
          <a:endParaRPr lang="en-US"/>
        </a:p>
      </dgm:t>
    </dgm:pt>
    <dgm:pt modelId="{4B0BC32A-2912-9443-8842-5A9F07EBE68F}" type="pres">
      <dgm:prSet presAssocID="{FE31A9B8-CFC0-BD49-A934-E965689506B6}" presName="compositeShape" presStyleCnt="0">
        <dgm:presLayoutVars>
          <dgm:dir/>
          <dgm:resizeHandles/>
        </dgm:presLayoutVars>
      </dgm:prSet>
      <dgm:spPr/>
    </dgm:pt>
    <dgm:pt modelId="{0454A18D-AF12-9046-9F69-84F7CA163305}" type="pres">
      <dgm:prSet presAssocID="{FE31A9B8-CFC0-BD49-A934-E965689506B6}" presName="pyramid" presStyleLbl="node1" presStyleIdx="0" presStyleCnt="1"/>
      <dgm:spPr/>
    </dgm:pt>
    <dgm:pt modelId="{4BCA1C91-3C5B-9449-82F0-024762EA5388}" type="pres">
      <dgm:prSet presAssocID="{FE31A9B8-CFC0-BD49-A934-E965689506B6}" presName="theList" presStyleCnt="0"/>
      <dgm:spPr/>
    </dgm:pt>
    <dgm:pt modelId="{810B784A-0B9F-4E4B-A159-7E15BAB64055}" type="pres">
      <dgm:prSet presAssocID="{0F5857B8-6898-0D41-9DB4-6EE20E17ED78}" presName="aNode" presStyleLbl="fgAcc1" presStyleIdx="0" presStyleCnt="3">
        <dgm:presLayoutVars>
          <dgm:bulletEnabled val="1"/>
        </dgm:presLayoutVars>
      </dgm:prSet>
      <dgm:spPr/>
    </dgm:pt>
    <dgm:pt modelId="{45B08B2C-DBA5-424C-AFE6-8967D4842918}" type="pres">
      <dgm:prSet presAssocID="{0F5857B8-6898-0D41-9DB4-6EE20E17ED78}" presName="aSpace" presStyleCnt="0"/>
      <dgm:spPr/>
    </dgm:pt>
    <dgm:pt modelId="{9EB52B91-8148-A640-BECC-7CB762CABFC5}" type="pres">
      <dgm:prSet presAssocID="{D297209E-8BB8-7B47-9744-B51BD588AD41}" presName="aNode" presStyleLbl="fgAcc1" presStyleIdx="1" presStyleCnt="3">
        <dgm:presLayoutVars>
          <dgm:bulletEnabled val="1"/>
        </dgm:presLayoutVars>
      </dgm:prSet>
      <dgm:spPr/>
    </dgm:pt>
    <dgm:pt modelId="{DEAAFA69-6150-1546-9F4D-0B60B81EB706}" type="pres">
      <dgm:prSet presAssocID="{D297209E-8BB8-7B47-9744-B51BD588AD41}" presName="aSpace" presStyleCnt="0"/>
      <dgm:spPr/>
    </dgm:pt>
    <dgm:pt modelId="{87DEF54D-589C-4C44-95B4-57319E4CE512}" type="pres">
      <dgm:prSet presAssocID="{60FFEB2A-2F68-F246-9EDD-06200E12A888}" presName="aNode" presStyleLbl="fgAcc1" presStyleIdx="2" presStyleCnt="3">
        <dgm:presLayoutVars>
          <dgm:bulletEnabled val="1"/>
        </dgm:presLayoutVars>
      </dgm:prSet>
      <dgm:spPr/>
    </dgm:pt>
    <dgm:pt modelId="{CC9C9BB1-1027-244B-99B5-8FDE170E1351}" type="pres">
      <dgm:prSet presAssocID="{60FFEB2A-2F68-F246-9EDD-06200E12A888}" presName="aSpace" presStyleCnt="0"/>
      <dgm:spPr/>
    </dgm:pt>
  </dgm:ptLst>
  <dgm:cxnLst>
    <dgm:cxn modelId="{DB222903-F851-FE44-B1F8-69E4850DFD0B}" type="presOf" srcId="{60FFEB2A-2F68-F246-9EDD-06200E12A888}" destId="{87DEF54D-589C-4C44-95B4-57319E4CE512}" srcOrd="0" destOrd="0" presId="urn:microsoft.com/office/officeart/2005/8/layout/pyramid2"/>
    <dgm:cxn modelId="{95BB742C-304B-6C47-89BE-C4F1191ACDDF}" type="presOf" srcId="{D297209E-8BB8-7B47-9744-B51BD588AD41}" destId="{9EB52B91-8148-A640-BECC-7CB762CABFC5}" srcOrd="0" destOrd="0" presId="urn:microsoft.com/office/officeart/2005/8/layout/pyramid2"/>
    <dgm:cxn modelId="{4E9CF156-0AAE-C246-AAE2-8C8FD9495E9D}" type="presOf" srcId="{0F5857B8-6898-0D41-9DB4-6EE20E17ED78}" destId="{810B784A-0B9F-4E4B-A159-7E15BAB64055}" srcOrd="0" destOrd="0" presId="urn:microsoft.com/office/officeart/2005/8/layout/pyramid2"/>
    <dgm:cxn modelId="{930D985A-EA3D-EF43-9610-6D1B64F67BC7}" srcId="{FE31A9B8-CFC0-BD49-A934-E965689506B6}" destId="{D297209E-8BB8-7B47-9744-B51BD588AD41}" srcOrd="1" destOrd="0" parTransId="{88CD0C7A-1BCD-174C-B209-AD7E1E6AE009}" sibTransId="{80C32431-1DB1-FB45-B2C5-B2D72032D5FA}"/>
    <dgm:cxn modelId="{C2DC6269-44A8-6348-B476-54647AA3F5FD}" type="presOf" srcId="{FE31A9B8-CFC0-BD49-A934-E965689506B6}" destId="{4B0BC32A-2912-9443-8842-5A9F07EBE68F}" srcOrd="0" destOrd="0" presId="urn:microsoft.com/office/officeart/2005/8/layout/pyramid2"/>
    <dgm:cxn modelId="{C34E26C5-D6CD-7E40-9291-C3ED61FF1F29}" srcId="{FE31A9B8-CFC0-BD49-A934-E965689506B6}" destId="{60FFEB2A-2F68-F246-9EDD-06200E12A888}" srcOrd="2" destOrd="0" parTransId="{AF13C16D-39D6-C743-A41A-62C082171149}" sibTransId="{AC4C38F3-A659-9644-B312-9FA48152DFB1}"/>
    <dgm:cxn modelId="{EFCE67DD-7CEC-824A-8E66-26C391EDD738}" srcId="{FE31A9B8-CFC0-BD49-A934-E965689506B6}" destId="{0F5857B8-6898-0D41-9DB4-6EE20E17ED78}" srcOrd="0" destOrd="0" parTransId="{BA06946F-FA9A-3646-A805-10198C1D6F00}" sibTransId="{557EFB34-76A5-7B4E-B730-F7CB48866D21}"/>
    <dgm:cxn modelId="{89471BC5-B06A-374E-94E6-ED7E62670B2B}" type="presParOf" srcId="{4B0BC32A-2912-9443-8842-5A9F07EBE68F}" destId="{0454A18D-AF12-9046-9F69-84F7CA163305}" srcOrd="0" destOrd="0" presId="urn:microsoft.com/office/officeart/2005/8/layout/pyramid2"/>
    <dgm:cxn modelId="{CADE7176-B2A6-1F4B-AB4E-338C2D849354}" type="presParOf" srcId="{4B0BC32A-2912-9443-8842-5A9F07EBE68F}" destId="{4BCA1C91-3C5B-9449-82F0-024762EA5388}" srcOrd="1" destOrd="0" presId="urn:microsoft.com/office/officeart/2005/8/layout/pyramid2"/>
    <dgm:cxn modelId="{5C255383-C3B5-FF43-8E66-EE078821F234}" type="presParOf" srcId="{4BCA1C91-3C5B-9449-82F0-024762EA5388}" destId="{810B784A-0B9F-4E4B-A159-7E15BAB64055}" srcOrd="0" destOrd="0" presId="urn:microsoft.com/office/officeart/2005/8/layout/pyramid2"/>
    <dgm:cxn modelId="{A25E7CB9-1351-4B4B-A654-B68C069D6B7E}" type="presParOf" srcId="{4BCA1C91-3C5B-9449-82F0-024762EA5388}" destId="{45B08B2C-DBA5-424C-AFE6-8967D4842918}" srcOrd="1" destOrd="0" presId="urn:microsoft.com/office/officeart/2005/8/layout/pyramid2"/>
    <dgm:cxn modelId="{31BABCFF-1102-0B40-AA93-5A9E61A7199B}" type="presParOf" srcId="{4BCA1C91-3C5B-9449-82F0-024762EA5388}" destId="{9EB52B91-8148-A640-BECC-7CB762CABFC5}" srcOrd="2" destOrd="0" presId="urn:microsoft.com/office/officeart/2005/8/layout/pyramid2"/>
    <dgm:cxn modelId="{DDAADF9B-3CBA-7D4C-B573-6D17D170B20B}" type="presParOf" srcId="{4BCA1C91-3C5B-9449-82F0-024762EA5388}" destId="{DEAAFA69-6150-1546-9F4D-0B60B81EB706}" srcOrd="3" destOrd="0" presId="urn:microsoft.com/office/officeart/2005/8/layout/pyramid2"/>
    <dgm:cxn modelId="{B4346562-2C2C-084D-ADA5-4867366B12E8}" type="presParOf" srcId="{4BCA1C91-3C5B-9449-82F0-024762EA5388}" destId="{87DEF54D-589C-4C44-95B4-57319E4CE512}" srcOrd="4" destOrd="0" presId="urn:microsoft.com/office/officeart/2005/8/layout/pyramid2"/>
    <dgm:cxn modelId="{E58D3B2B-68CA-2540-8379-478F430D3B52}" type="presParOf" srcId="{4BCA1C91-3C5B-9449-82F0-024762EA5388}" destId="{CC9C9BB1-1027-244B-99B5-8FDE170E1351}"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70A0A-F788-46C3-B17F-6C13A39575B6}">
      <dsp:nvSpPr>
        <dsp:cNvPr id="0" name=""/>
        <dsp:cNvSpPr/>
      </dsp:nvSpPr>
      <dsp:spPr>
        <a:xfrm>
          <a:off x="0" y="437"/>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B1C45-BD4B-4715-A541-59637113A0FA}">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BAF36B-A4FD-4379-BCF7-EBF7ED11161B}">
      <dsp:nvSpPr>
        <dsp:cNvPr id="0" name=""/>
        <dsp:cNvSpPr/>
      </dsp:nvSpPr>
      <dsp:spPr>
        <a:xfrm>
          <a:off x="1181573" y="437"/>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baseline="0"/>
            <a:t>Think about use</a:t>
          </a:r>
          <a:endParaRPr lang="en-US" sz="2500" kern="1200"/>
        </a:p>
      </dsp:txBody>
      <dsp:txXfrm>
        <a:off x="1181573" y="437"/>
        <a:ext cx="8419626" cy="1023007"/>
      </dsp:txXfrm>
    </dsp:sp>
    <dsp:sp modelId="{8C1F2228-2D09-494E-A68F-4C25319CFF38}">
      <dsp:nvSpPr>
        <dsp:cNvPr id="0" name=""/>
        <dsp:cNvSpPr/>
      </dsp:nvSpPr>
      <dsp:spPr>
        <a:xfrm>
          <a:off x="0" y="1279196"/>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E5FC3-B2DC-4FC1-B458-EE356D9FFB56}">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0A1518-6B83-46A7-B351-EDED2C7CE329}">
      <dsp:nvSpPr>
        <dsp:cNvPr id="0" name=""/>
        <dsp:cNvSpPr/>
      </dsp:nvSpPr>
      <dsp:spPr>
        <a:xfrm>
          <a:off x="1181573" y="1279196"/>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baseline="0"/>
            <a:t>Think about reuse</a:t>
          </a:r>
          <a:endParaRPr lang="en-US" sz="2500" kern="1200"/>
        </a:p>
      </dsp:txBody>
      <dsp:txXfrm>
        <a:off x="1181573" y="1279196"/>
        <a:ext cx="8419626" cy="1023007"/>
      </dsp:txXfrm>
    </dsp:sp>
    <dsp:sp modelId="{C41F5B12-4773-4204-AEDD-847B8776974F}">
      <dsp:nvSpPr>
        <dsp:cNvPr id="0" name=""/>
        <dsp:cNvSpPr/>
      </dsp:nvSpPr>
      <dsp:spPr>
        <a:xfrm>
          <a:off x="0" y="2557955"/>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8AA90-F921-467E-94FD-B3D85491B22F}">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884080-6020-44C8-BA71-8CFE4B9824D5}">
      <dsp:nvSpPr>
        <dsp:cNvPr id="0" name=""/>
        <dsp:cNvSpPr/>
      </dsp:nvSpPr>
      <dsp:spPr>
        <a:xfrm>
          <a:off x="1181573" y="2557955"/>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baseline="0"/>
            <a:t>Think about discoverability</a:t>
          </a:r>
          <a:endParaRPr lang="en-US" sz="2500" kern="1200"/>
        </a:p>
      </dsp:txBody>
      <dsp:txXfrm>
        <a:off x="1181573" y="2557955"/>
        <a:ext cx="8419626" cy="102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4A18D-AF12-9046-9F69-84F7CA163305}">
      <dsp:nvSpPr>
        <dsp:cNvPr id="0" name=""/>
        <dsp:cNvSpPr/>
      </dsp:nvSpPr>
      <dsp:spPr>
        <a:xfrm>
          <a:off x="2741294" y="0"/>
          <a:ext cx="3581400" cy="3581400"/>
        </a:xfrm>
        <a:prstGeom prst="triangl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0B784A-0B9F-4E4B-A159-7E15BAB64055}">
      <dsp:nvSpPr>
        <dsp:cNvPr id="0" name=""/>
        <dsp:cNvSpPr/>
      </dsp:nvSpPr>
      <dsp:spPr>
        <a:xfrm>
          <a:off x="4531994" y="360063"/>
          <a:ext cx="2327910" cy="847784"/>
        </a:xfrm>
        <a:prstGeom prst="roundRect">
          <a:avLst/>
        </a:prstGeom>
        <a:solidFill>
          <a:schemeClr val="lt1">
            <a:alpha val="90000"/>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Community-level standard</a:t>
          </a:r>
        </a:p>
      </dsp:txBody>
      <dsp:txXfrm>
        <a:off x="4573379" y="401448"/>
        <a:ext cx="2245140" cy="765014"/>
      </dsp:txXfrm>
    </dsp:sp>
    <dsp:sp modelId="{9EB52B91-8148-A640-BECC-7CB762CABFC5}">
      <dsp:nvSpPr>
        <dsp:cNvPr id="0" name=""/>
        <dsp:cNvSpPr/>
      </dsp:nvSpPr>
      <dsp:spPr>
        <a:xfrm>
          <a:off x="4531994" y="1313821"/>
          <a:ext cx="2327910" cy="847784"/>
        </a:xfrm>
        <a:prstGeom prst="roundRect">
          <a:avLst/>
        </a:prstGeom>
        <a:solidFill>
          <a:schemeClr val="lt1">
            <a:alpha val="90000"/>
            <a:hueOff val="0"/>
            <a:satOff val="0"/>
            <a:lumOff val="0"/>
            <a:alphaOff val="0"/>
          </a:schemeClr>
        </a:solidFill>
        <a:ln w="34925" cap="flat" cmpd="sng" algn="in">
          <a:solidFill>
            <a:schemeClr val="accent5">
              <a:hueOff val="4416178"/>
              <a:satOff val="14379"/>
              <a:lumOff val="5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Research lab standard</a:t>
          </a:r>
        </a:p>
      </dsp:txBody>
      <dsp:txXfrm>
        <a:off x="4573379" y="1355206"/>
        <a:ext cx="2245140" cy="765014"/>
      </dsp:txXfrm>
    </dsp:sp>
    <dsp:sp modelId="{87DEF54D-589C-4C44-95B4-57319E4CE512}">
      <dsp:nvSpPr>
        <dsp:cNvPr id="0" name=""/>
        <dsp:cNvSpPr/>
      </dsp:nvSpPr>
      <dsp:spPr>
        <a:xfrm>
          <a:off x="4531994" y="2267578"/>
          <a:ext cx="2327910" cy="847784"/>
        </a:xfrm>
        <a:prstGeom prst="roundRect">
          <a:avLst/>
        </a:prstGeom>
        <a:solidFill>
          <a:schemeClr val="lt1">
            <a:alpha val="90000"/>
            <a:hueOff val="0"/>
            <a:satOff val="0"/>
            <a:lumOff val="0"/>
            <a:alphaOff val="0"/>
          </a:schemeClr>
        </a:solidFill>
        <a:ln w="34925" cap="flat" cmpd="sng" algn="in">
          <a:solidFill>
            <a:schemeClr val="accent5">
              <a:hueOff val="8832355"/>
              <a:satOff val="28758"/>
              <a:lumOff val="1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Individual standard</a:t>
          </a:r>
          <a:endParaRPr lang="en-US" sz="2200" kern="1200" dirty="0"/>
        </a:p>
      </dsp:txBody>
      <dsp:txXfrm>
        <a:off x="4573379" y="2308963"/>
        <a:ext cx="2245140" cy="765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7/28/23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7/28/23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7/28/23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7/28/23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7/28/23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7/28/23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7/28/23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rstudio.github.io/rstudio-extensions/rstudio_project_templat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0A5B-5059-D4BF-88E6-4E084E6583C7}"/>
              </a:ext>
            </a:extLst>
          </p:cNvPr>
          <p:cNvSpPr>
            <a:spLocks noGrp="1"/>
          </p:cNvSpPr>
          <p:nvPr>
            <p:ph type="ctrTitle"/>
          </p:nvPr>
        </p:nvSpPr>
        <p:spPr/>
        <p:txBody>
          <a:bodyPr/>
          <a:lstStyle/>
          <a:p>
            <a:r>
              <a:rPr lang="en-US" dirty="0"/>
              <a:t>research file Organization</a:t>
            </a:r>
          </a:p>
        </p:txBody>
      </p:sp>
      <p:sp>
        <p:nvSpPr>
          <p:cNvPr id="3" name="Subtitle 2">
            <a:extLst>
              <a:ext uri="{FF2B5EF4-FFF2-40B4-BE49-F238E27FC236}">
                <a16:creationId xmlns:a16="http://schemas.microsoft.com/office/drawing/2014/main" id="{22E81461-A0E2-9808-F14D-41C71A9C86A0}"/>
              </a:ext>
            </a:extLst>
          </p:cNvPr>
          <p:cNvSpPr>
            <a:spLocks noGrp="1"/>
          </p:cNvSpPr>
          <p:nvPr>
            <p:ph type="subTitle" idx="1"/>
          </p:nvPr>
        </p:nvSpPr>
        <p:spPr/>
        <p:txBody>
          <a:bodyPr>
            <a:normAutofit/>
          </a:bodyPr>
          <a:lstStyle/>
          <a:p>
            <a:r>
              <a:rPr lang="en-US" i="1" dirty="0"/>
              <a:t>The Life-Changing Magic of Tidying Up </a:t>
            </a:r>
          </a:p>
          <a:p>
            <a:r>
              <a:rPr lang="en-US" dirty="0"/>
              <a:t>Brooke Anderson</a:t>
            </a:r>
          </a:p>
        </p:txBody>
      </p:sp>
    </p:spTree>
    <p:extLst>
      <p:ext uri="{BB962C8B-B14F-4D97-AF65-F5344CB8AC3E}">
        <p14:creationId xmlns:p14="http://schemas.microsoft.com/office/powerpoint/2010/main" val="25110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47D4F4-0CFE-4B87-8C7E-3681081D3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7B680-D83C-5D4D-CEEF-8AB277F9C13B}"/>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dirty="0"/>
              <a:t>Sharing research files</a:t>
            </a:r>
          </a:p>
        </p:txBody>
      </p:sp>
      <p:pic>
        <p:nvPicPr>
          <p:cNvPr id="6" name="Picture 5">
            <a:extLst>
              <a:ext uri="{FF2B5EF4-FFF2-40B4-BE49-F238E27FC236}">
                <a16:creationId xmlns:a16="http://schemas.microsoft.com/office/drawing/2014/main" id="{A0268A65-51EE-1FC5-A3B0-A400F4337DD2}"/>
              </a:ext>
            </a:extLst>
          </p:cNvPr>
          <p:cNvPicPr>
            <a:picLocks noChangeAspect="1"/>
          </p:cNvPicPr>
          <p:nvPr/>
        </p:nvPicPr>
        <p:blipFill rotWithShape="1">
          <a:blip r:embed="rId2"/>
          <a:srcRect t="6877" r="2" b="2"/>
          <a:stretch/>
        </p:blipFill>
        <p:spPr>
          <a:xfrm>
            <a:off x="1" y="10"/>
            <a:ext cx="6050279" cy="3732653"/>
          </a:xfrm>
          <a:prstGeom prst="rect">
            <a:avLst/>
          </a:prstGeom>
        </p:spPr>
      </p:pic>
      <p:pic>
        <p:nvPicPr>
          <p:cNvPr id="5" name="Picture 4">
            <a:extLst>
              <a:ext uri="{FF2B5EF4-FFF2-40B4-BE49-F238E27FC236}">
                <a16:creationId xmlns:a16="http://schemas.microsoft.com/office/drawing/2014/main" id="{5C72737A-95CA-B7C6-A321-CB9CC1319AD4}"/>
              </a:ext>
            </a:extLst>
          </p:cNvPr>
          <p:cNvPicPr>
            <a:picLocks noChangeAspect="1"/>
          </p:cNvPicPr>
          <p:nvPr/>
        </p:nvPicPr>
        <p:blipFill rotWithShape="1">
          <a:blip r:embed="rId3"/>
          <a:srcRect t="7227" r="2" b="2"/>
          <a:stretch/>
        </p:blipFill>
        <p:spPr>
          <a:xfrm>
            <a:off x="6138672" y="10"/>
            <a:ext cx="6050280" cy="3732653"/>
          </a:xfrm>
          <a:prstGeom prst="rect">
            <a:avLst/>
          </a:prstGeom>
        </p:spPr>
      </p:pic>
      <p:sp>
        <p:nvSpPr>
          <p:cNvPr id="15" name="Freeform: Shape 14">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4" name="Content Placeholder 3">
            <a:extLst>
              <a:ext uri="{FF2B5EF4-FFF2-40B4-BE49-F238E27FC236}">
                <a16:creationId xmlns:a16="http://schemas.microsoft.com/office/drawing/2014/main" id="{486F36EE-9A56-FBC5-884F-694B6F22B3F9}"/>
              </a:ext>
            </a:extLst>
          </p:cNvPr>
          <p:cNvSpPr>
            <a:spLocks noGrp="1"/>
          </p:cNvSpPr>
          <p:nvPr>
            <p:ph sz="half" idx="2"/>
          </p:nvPr>
        </p:nvSpPr>
        <p:spPr>
          <a:xfrm>
            <a:off x="6253810" y="4531059"/>
            <a:ext cx="4718989" cy="1683474"/>
          </a:xfrm>
        </p:spPr>
        <p:txBody>
          <a:bodyPr vert="horz" lIns="91440" tIns="45720" rIns="91440" bIns="45720" rtlCol="0">
            <a:normAutofit/>
          </a:bodyPr>
          <a:lstStyle/>
          <a:p>
            <a:pPr>
              <a:buFont typeface="Franklin Gothic Book" panose="020B0503020102020204" pitchFamily="34" charset="0"/>
              <a:buNone/>
            </a:pPr>
            <a:r>
              <a:rPr lang="en-US" sz="1800" dirty="0"/>
              <a:t>We’re less likely to share things that aren’t tidy. This is why we often blur our backgrounds for online meetings!</a:t>
            </a:r>
          </a:p>
        </p:txBody>
      </p:sp>
      <p:sp>
        <p:nvSpPr>
          <p:cNvPr id="17" name="Freeform: Shape 16">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4619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B680-D83C-5D4D-CEEF-8AB277F9C13B}"/>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dirty="0"/>
              <a:t>Sharing research files</a:t>
            </a:r>
          </a:p>
        </p:txBody>
      </p:sp>
      <p:sp>
        <p:nvSpPr>
          <p:cNvPr id="4" name="Content Placeholder 3">
            <a:extLst>
              <a:ext uri="{FF2B5EF4-FFF2-40B4-BE49-F238E27FC236}">
                <a16:creationId xmlns:a16="http://schemas.microsoft.com/office/drawing/2014/main" id="{486F36EE-9A56-FBC5-884F-694B6F22B3F9}"/>
              </a:ext>
            </a:extLst>
          </p:cNvPr>
          <p:cNvSpPr>
            <a:spLocks noGrp="1"/>
          </p:cNvSpPr>
          <p:nvPr>
            <p:ph sz="half" idx="2"/>
          </p:nvPr>
        </p:nvSpPr>
        <p:spPr>
          <a:xfrm>
            <a:off x="6253810" y="4531058"/>
            <a:ext cx="4718989" cy="1948763"/>
          </a:xfrm>
        </p:spPr>
        <p:txBody>
          <a:bodyPr vert="horz" lIns="91440" tIns="45720" rIns="91440" bIns="45720" rtlCol="0">
            <a:normAutofit fontScale="92500" lnSpcReduction="20000"/>
          </a:bodyPr>
          <a:lstStyle/>
          <a:p>
            <a:pPr marL="0" indent="0">
              <a:buNone/>
            </a:pPr>
            <a:r>
              <a:rPr lang="en-US" sz="1800"/>
              <a:t>“Without clear instructions, many researchers struggle to avoid chaos in their file structures, and so are </a:t>
            </a:r>
            <a:r>
              <a:rPr lang="en-US" sz="1800" b="1"/>
              <a:t>understandably reluctant to expose their workflow for others to see</a:t>
            </a:r>
            <a:r>
              <a:rPr lang="en-US" sz="1800"/>
              <a:t>. This may be one of the reasons that so many requests for details about methods, including requests for data and code, are turned down or go unanswered.” </a:t>
            </a:r>
          </a:p>
          <a:p>
            <a:pPr marL="0" indent="0">
              <a:buNone/>
            </a:pPr>
            <a:r>
              <a:rPr lang="en-US" sz="1800"/>
              <a:t>–Marwick et al., 2018</a:t>
            </a:r>
            <a:endParaRPr lang="en-US" sz="1800" dirty="0"/>
          </a:p>
        </p:txBody>
      </p:sp>
      <p:pic>
        <p:nvPicPr>
          <p:cNvPr id="3" name="Picture 2">
            <a:extLst>
              <a:ext uri="{FF2B5EF4-FFF2-40B4-BE49-F238E27FC236}">
                <a16:creationId xmlns:a16="http://schemas.microsoft.com/office/drawing/2014/main" id="{983BFF53-1723-654F-D8FC-8144D68538CD}"/>
              </a:ext>
            </a:extLst>
          </p:cNvPr>
          <p:cNvPicPr>
            <a:picLocks noChangeAspect="1"/>
          </p:cNvPicPr>
          <p:nvPr/>
        </p:nvPicPr>
        <p:blipFill>
          <a:blip r:embed="rId2"/>
          <a:stretch>
            <a:fillRect/>
          </a:stretch>
        </p:blipFill>
        <p:spPr>
          <a:xfrm>
            <a:off x="6253810" y="891823"/>
            <a:ext cx="1896534" cy="2255338"/>
          </a:xfrm>
          <a:prstGeom prst="rect">
            <a:avLst/>
          </a:prstGeom>
        </p:spPr>
      </p:pic>
      <p:pic>
        <p:nvPicPr>
          <p:cNvPr id="7" name="Picture 6">
            <a:extLst>
              <a:ext uri="{FF2B5EF4-FFF2-40B4-BE49-F238E27FC236}">
                <a16:creationId xmlns:a16="http://schemas.microsoft.com/office/drawing/2014/main" id="{814B59E2-2D06-249F-90D7-62F963B225FA}"/>
              </a:ext>
            </a:extLst>
          </p:cNvPr>
          <p:cNvPicPr>
            <a:picLocks noChangeAspect="1"/>
          </p:cNvPicPr>
          <p:nvPr/>
        </p:nvPicPr>
        <p:blipFill>
          <a:blip r:embed="rId3"/>
          <a:stretch>
            <a:fillRect/>
          </a:stretch>
        </p:blipFill>
        <p:spPr>
          <a:xfrm>
            <a:off x="3008078" y="0"/>
            <a:ext cx="3065463" cy="4385315"/>
          </a:xfrm>
          <a:prstGeom prst="rect">
            <a:avLst/>
          </a:prstGeom>
        </p:spPr>
      </p:pic>
    </p:spTree>
    <p:extLst>
      <p:ext uri="{BB962C8B-B14F-4D97-AF65-F5344CB8AC3E}">
        <p14:creationId xmlns:p14="http://schemas.microsoft.com/office/powerpoint/2010/main" val="273696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3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3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037" name="Rectangle 1036">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C526B-7973-DD5D-3222-655F2890689A}"/>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cap="all" dirty="0"/>
              <a:t>Adam Savage</a:t>
            </a:r>
          </a:p>
        </p:txBody>
      </p:sp>
      <p:sp>
        <p:nvSpPr>
          <p:cNvPr id="1039"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041"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028" name="Picture 4">
            <a:extLst>
              <a:ext uri="{FF2B5EF4-FFF2-40B4-BE49-F238E27FC236}">
                <a16:creationId xmlns:a16="http://schemas.microsoft.com/office/drawing/2014/main" id="{880CBA7D-F225-97E4-BFCF-0F2AB7D269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79023" y="1406388"/>
            <a:ext cx="5659222" cy="42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68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774734C-3BA6-4D8F-301E-6C66EF7B1D30}"/>
              </a:ext>
            </a:extLst>
          </p:cNvPr>
          <p:cNvSpPr>
            <a:spLocks noGrp="1"/>
          </p:cNvSpPr>
          <p:nvPr>
            <p:ph type="title"/>
          </p:nvPr>
        </p:nvSpPr>
        <p:spPr>
          <a:xfrm>
            <a:off x="5100824" y="685800"/>
            <a:ext cx="6176776" cy="1485900"/>
          </a:xfrm>
        </p:spPr>
        <p:txBody>
          <a:bodyPr>
            <a:normAutofit/>
          </a:bodyPr>
          <a:lstStyle/>
          <a:p>
            <a:r>
              <a:rPr lang="en-US" dirty="0"/>
              <a:t>Knolling</a:t>
            </a:r>
          </a:p>
        </p:txBody>
      </p:sp>
      <p:pic>
        <p:nvPicPr>
          <p:cNvPr id="3" name="Content Placeholder 2" descr="A person with his arms crossed&#10;&#10;Description automatically generated">
            <a:extLst>
              <a:ext uri="{FF2B5EF4-FFF2-40B4-BE49-F238E27FC236}">
                <a16:creationId xmlns:a16="http://schemas.microsoft.com/office/drawing/2014/main" id="{B7BF2A13-9CB9-2750-2E74-66452C5D4BFD}"/>
              </a:ext>
            </a:extLst>
          </p:cNvPr>
          <p:cNvPicPr>
            <a:picLocks noChangeAspect="1"/>
          </p:cNvPicPr>
          <p:nvPr/>
        </p:nvPicPr>
        <p:blipFill rotWithShape="1">
          <a:blip r:embed="rId2"/>
          <a:srcRect l="3739"/>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AA6A1E33-23D5-71F6-23A5-4DF412347960}"/>
              </a:ext>
            </a:extLst>
          </p:cNvPr>
          <p:cNvSpPr>
            <a:spLocks noGrp="1"/>
          </p:cNvSpPr>
          <p:nvPr>
            <p:ph idx="1"/>
          </p:nvPr>
        </p:nvSpPr>
        <p:spPr>
          <a:xfrm>
            <a:off x="5100824" y="2286000"/>
            <a:ext cx="6176776" cy="3581400"/>
          </a:xfrm>
        </p:spPr>
        <p:txBody>
          <a:bodyPr>
            <a:normAutofit/>
          </a:bodyPr>
          <a:lstStyle/>
          <a:p>
            <a:pPr marL="0" indent="0">
              <a:buNone/>
            </a:pPr>
            <a:r>
              <a:rPr lang="en-US" dirty="0"/>
              <a:t>”I started to clean up before heading upstairs at the end of the day, and lo and behold the shop became a </a:t>
            </a:r>
            <a:r>
              <a:rPr lang="en-US" b="1" dirty="0"/>
              <a:t>far more efficient </a:t>
            </a:r>
            <a:r>
              <a:rPr lang="en-US" dirty="0"/>
              <a:t>and well-oiled machine to work in. </a:t>
            </a:r>
          </a:p>
          <a:p>
            <a:pPr marL="0" indent="0">
              <a:buNone/>
            </a:pPr>
            <a:r>
              <a:rPr lang="en-US" dirty="0"/>
              <a:t>The freed-up space in my mind and the open work space at my fingertips</a:t>
            </a:r>
            <a:r>
              <a:rPr lang="en-US" b="1" dirty="0"/>
              <a:t> allowed me a lot of room, both mental and physical</a:t>
            </a:r>
            <a:r>
              <a:rPr lang="en-US" dirty="0"/>
              <a:t>, to pursue a wide variety of projects, and I finally started to understand how much benefit was to be gained by taking the time to clean.”</a:t>
            </a:r>
          </a:p>
        </p:txBody>
      </p:sp>
    </p:spTree>
    <p:extLst>
      <p:ext uri="{BB962C8B-B14F-4D97-AF65-F5344CB8AC3E}">
        <p14:creationId xmlns:p14="http://schemas.microsoft.com/office/powerpoint/2010/main" val="66894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6FF27-5689-4DD0-320E-12B486B72D85}"/>
              </a:ext>
            </a:extLst>
          </p:cNvPr>
          <p:cNvSpPr>
            <a:spLocks noGrp="1"/>
          </p:cNvSpPr>
          <p:nvPr>
            <p:ph type="title"/>
          </p:nvPr>
        </p:nvSpPr>
        <p:spPr>
          <a:xfrm>
            <a:off x="8154186" y="634028"/>
            <a:ext cx="3655068" cy="3732835"/>
          </a:xfrm>
        </p:spPr>
        <p:txBody>
          <a:bodyPr vert="horz" lIns="91440" tIns="45720" rIns="91440" bIns="45720" rtlCol="0" anchor="b">
            <a:normAutofit/>
          </a:bodyPr>
          <a:lstStyle/>
          <a:p>
            <a:pPr algn="ctr"/>
            <a:r>
              <a:rPr lang="en-US" sz="6000" cap="all" dirty="0"/>
              <a:t>Knolling</a:t>
            </a:r>
            <a:br>
              <a:rPr lang="en-US" sz="6000" cap="all" dirty="0"/>
            </a:br>
            <a:r>
              <a:rPr lang="en-US" sz="6000" cap="all" dirty="0"/>
              <a:t>Legos</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A picture containing text, person, indoor&#10;&#10;Description automatically generated">
            <a:extLst>
              <a:ext uri="{FF2B5EF4-FFF2-40B4-BE49-F238E27FC236}">
                <a16:creationId xmlns:a16="http://schemas.microsoft.com/office/drawing/2014/main" id="{FBEA0735-7B54-3C38-32B7-C60B6FFDCDDB}"/>
              </a:ext>
            </a:extLst>
          </p:cNvPr>
          <p:cNvPicPr>
            <a:picLocks noGrp="1" noChangeAspect="1"/>
          </p:cNvPicPr>
          <p:nvPr>
            <p:ph idx="1"/>
          </p:nvPr>
        </p:nvPicPr>
        <p:blipFill>
          <a:blip r:embed="rId2"/>
          <a:stretch>
            <a:fillRect/>
          </a:stretch>
        </p:blipFill>
        <p:spPr>
          <a:xfrm>
            <a:off x="1379023" y="1936940"/>
            <a:ext cx="5659222" cy="3183312"/>
          </a:xfrm>
          <a:prstGeom prst="rect">
            <a:avLst/>
          </a:prstGeom>
        </p:spPr>
      </p:pic>
    </p:spTree>
    <p:extLst>
      <p:ext uri="{BB962C8B-B14F-4D97-AF65-F5344CB8AC3E}">
        <p14:creationId xmlns:p14="http://schemas.microsoft.com/office/powerpoint/2010/main" val="11489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9B7F71C-B910-F12D-A33B-DF19F9E7EF96}"/>
              </a:ext>
            </a:extLst>
          </p:cNvPr>
          <p:cNvSpPr>
            <a:spLocks noGrp="1"/>
          </p:cNvSpPr>
          <p:nvPr>
            <p:ph type="title"/>
          </p:nvPr>
        </p:nvSpPr>
        <p:spPr/>
        <p:txBody>
          <a:bodyPr/>
          <a:lstStyle/>
          <a:p>
            <a:r>
              <a:rPr lang="en-US" dirty="0"/>
              <a:t>Why you should organize research files</a:t>
            </a:r>
          </a:p>
        </p:txBody>
      </p:sp>
      <p:sp>
        <p:nvSpPr>
          <p:cNvPr id="14" name="Content Placeholder 13">
            <a:extLst>
              <a:ext uri="{FF2B5EF4-FFF2-40B4-BE49-F238E27FC236}">
                <a16:creationId xmlns:a16="http://schemas.microsoft.com/office/drawing/2014/main" id="{97E339E4-A4D1-924A-07FD-1474201BE040}"/>
              </a:ext>
            </a:extLst>
          </p:cNvPr>
          <p:cNvSpPr>
            <a:spLocks noGrp="1"/>
          </p:cNvSpPr>
          <p:nvPr>
            <p:ph idx="1"/>
          </p:nvPr>
        </p:nvSpPr>
        <p:spPr/>
        <p:txBody>
          <a:bodyPr/>
          <a:lstStyle/>
          <a:p>
            <a:r>
              <a:rPr lang="en-US" dirty="0"/>
              <a:t>You can do your research more efficiently</a:t>
            </a:r>
          </a:p>
          <a:p>
            <a:r>
              <a:rPr lang="en-US" dirty="0"/>
              <a:t>You can introduce new people to the project quickly</a:t>
            </a:r>
          </a:p>
          <a:p>
            <a:r>
              <a:rPr lang="en-US" dirty="0"/>
              <a:t>You are more likely to share well-organized files, which is critical for research reproducibility</a:t>
            </a:r>
          </a:p>
          <a:p>
            <a:r>
              <a:rPr lang="en-US" dirty="0"/>
              <a:t>You have more mental space to focus on substantive questions as you work</a:t>
            </a:r>
          </a:p>
          <a:p>
            <a:endParaRPr lang="en-US" dirty="0"/>
          </a:p>
          <a:p>
            <a:endParaRPr lang="en-US" dirty="0"/>
          </a:p>
          <a:p>
            <a:endParaRPr lang="en-US" dirty="0"/>
          </a:p>
        </p:txBody>
      </p:sp>
    </p:spTree>
    <p:extLst>
      <p:ext uri="{BB962C8B-B14F-4D97-AF65-F5344CB8AC3E}">
        <p14:creationId xmlns:p14="http://schemas.microsoft.com/office/powerpoint/2010/main" val="269473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B9DE-65CA-86C8-004E-FECA6F02B04F}"/>
              </a:ext>
            </a:extLst>
          </p:cNvPr>
          <p:cNvSpPr>
            <a:spLocks noGrp="1"/>
          </p:cNvSpPr>
          <p:nvPr>
            <p:ph type="title"/>
          </p:nvPr>
        </p:nvSpPr>
        <p:spPr/>
        <p:txBody>
          <a:bodyPr/>
          <a:lstStyle/>
          <a:p>
            <a:r>
              <a:rPr lang="en-US" dirty="0"/>
              <a:t>How to organize files</a:t>
            </a:r>
          </a:p>
        </p:txBody>
      </p:sp>
      <p:sp>
        <p:nvSpPr>
          <p:cNvPr id="3" name="Text Placeholder 2">
            <a:extLst>
              <a:ext uri="{FF2B5EF4-FFF2-40B4-BE49-F238E27FC236}">
                <a16:creationId xmlns:a16="http://schemas.microsoft.com/office/drawing/2014/main" id="{7258F35D-80DE-20BF-F61D-39F44BB41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9013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D66A9-5774-386C-D378-8343699C2361}"/>
              </a:ext>
            </a:extLst>
          </p:cNvPr>
          <p:cNvSpPr>
            <a:spLocks noGrp="1"/>
          </p:cNvSpPr>
          <p:nvPr>
            <p:ph type="title"/>
          </p:nvPr>
        </p:nvSpPr>
        <p:spPr>
          <a:xfrm>
            <a:off x="1371600" y="685800"/>
            <a:ext cx="3282695" cy="1485900"/>
          </a:xfrm>
        </p:spPr>
        <p:txBody>
          <a:bodyPr>
            <a:normAutofit/>
          </a:bodyPr>
          <a:lstStyle/>
          <a:p>
            <a:r>
              <a:rPr lang="en-US" sz="4100"/>
              <a:t>Using a single directory</a:t>
            </a:r>
          </a:p>
        </p:txBody>
      </p:sp>
      <p:sp>
        <p:nvSpPr>
          <p:cNvPr id="5" name="Content Placeholder 4">
            <a:extLst>
              <a:ext uri="{FF2B5EF4-FFF2-40B4-BE49-F238E27FC236}">
                <a16:creationId xmlns:a16="http://schemas.microsoft.com/office/drawing/2014/main" id="{906114DF-09AF-EE6B-F707-49AB55E8661B}"/>
              </a:ext>
            </a:extLst>
          </p:cNvPr>
          <p:cNvSpPr>
            <a:spLocks noGrp="1"/>
          </p:cNvSpPr>
          <p:nvPr>
            <p:ph idx="1"/>
          </p:nvPr>
        </p:nvSpPr>
        <p:spPr>
          <a:xfrm>
            <a:off x="1371600" y="2286000"/>
            <a:ext cx="3282694" cy="3581400"/>
          </a:xfrm>
        </p:spPr>
        <p:txBody>
          <a:bodyPr>
            <a:normAutofit/>
          </a:bodyPr>
          <a:lstStyle/>
          <a:p>
            <a:r>
              <a:rPr lang="en-US" dirty="0"/>
              <a:t>Easy to set up as an R Project</a:t>
            </a:r>
          </a:p>
          <a:p>
            <a:r>
              <a:rPr lang="en-US" dirty="0"/>
              <a:t>Easy to set up with version control</a:t>
            </a:r>
          </a:p>
          <a:p>
            <a:r>
              <a:rPr lang="en-US" dirty="0"/>
              <a:t>Portable</a:t>
            </a:r>
          </a:p>
          <a:p>
            <a:r>
              <a:rPr lang="en-US" dirty="0"/>
              <a:t>Shareable</a:t>
            </a:r>
          </a:p>
        </p:txBody>
      </p:sp>
      <p:pic>
        <p:nvPicPr>
          <p:cNvPr id="6146" name="Picture 2" descr="Moving &amp; Storage Company, Moving Containers | PODS">
            <a:extLst>
              <a:ext uri="{FF2B5EF4-FFF2-40B4-BE49-F238E27FC236}">
                <a16:creationId xmlns:a16="http://schemas.microsoft.com/office/drawing/2014/main" id="{014303A4-486D-C0C7-7A02-245BF43860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1467" y="1558250"/>
            <a:ext cx="6517065" cy="342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46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F4882-C1A2-E06E-3927-CF9191E51A05}"/>
              </a:ext>
            </a:extLst>
          </p:cNvPr>
          <p:cNvSpPr>
            <a:spLocks noGrp="1"/>
          </p:cNvSpPr>
          <p:nvPr>
            <p:ph type="title"/>
          </p:nvPr>
        </p:nvSpPr>
        <p:spPr>
          <a:xfrm>
            <a:off x="1371600" y="685800"/>
            <a:ext cx="3282695" cy="1485900"/>
          </a:xfrm>
        </p:spPr>
        <p:txBody>
          <a:bodyPr>
            <a:normAutofit/>
          </a:bodyPr>
          <a:lstStyle/>
          <a:p>
            <a:r>
              <a:rPr lang="en-US" sz="3400"/>
              <a:t>Blueprint versus physical template</a:t>
            </a:r>
          </a:p>
        </p:txBody>
      </p:sp>
      <p:sp>
        <p:nvSpPr>
          <p:cNvPr id="16" name="Content Placeholder 8">
            <a:extLst>
              <a:ext uri="{FF2B5EF4-FFF2-40B4-BE49-F238E27FC236}">
                <a16:creationId xmlns:a16="http://schemas.microsoft.com/office/drawing/2014/main" id="{21A2DFDD-1343-F705-0D25-E6641DB4D330}"/>
              </a:ext>
            </a:extLst>
          </p:cNvPr>
          <p:cNvSpPr>
            <a:spLocks noGrp="1"/>
          </p:cNvSpPr>
          <p:nvPr>
            <p:ph idx="1"/>
          </p:nvPr>
        </p:nvSpPr>
        <p:spPr>
          <a:xfrm>
            <a:off x="1245393" y="5514975"/>
            <a:ext cx="9701213" cy="1028700"/>
          </a:xfrm>
        </p:spPr>
        <p:txBody>
          <a:bodyPr>
            <a:normAutofit/>
          </a:bodyPr>
          <a:lstStyle/>
          <a:p>
            <a:pPr marL="0" indent="0">
              <a:buNone/>
            </a:pPr>
            <a:r>
              <a:rPr lang="en-US" dirty="0"/>
              <a:t>The physical implementation of this is very simple—create an empty example directory and copy and rename for new projects. The harder part is designing a good structure for the directory.</a:t>
            </a:r>
          </a:p>
        </p:txBody>
      </p:sp>
      <p:pic>
        <p:nvPicPr>
          <p:cNvPr id="3" name="Content Placeholder 4" descr="Graphical user interface&#10;&#10;Description automatically generated">
            <a:extLst>
              <a:ext uri="{FF2B5EF4-FFF2-40B4-BE49-F238E27FC236}">
                <a16:creationId xmlns:a16="http://schemas.microsoft.com/office/drawing/2014/main" id="{ADE863DB-3584-3D49-A9C1-EFBFF2DD8D3A}"/>
              </a:ext>
            </a:extLst>
          </p:cNvPr>
          <p:cNvPicPr>
            <a:picLocks noChangeAspect="1"/>
          </p:cNvPicPr>
          <p:nvPr/>
        </p:nvPicPr>
        <p:blipFill rotWithShape="1">
          <a:blip r:embed="rId2"/>
          <a:srcRect l="-1" r="-4265" b="75266"/>
          <a:stretch/>
        </p:blipFill>
        <p:spPr>
          <a:xfrm>
            <a:off x="1004888" y="2428875"/>
            <a:ext cx="11388213" cy="3228975"/>
          </a:xfrm>
          <a:prstGeom prst="rect">
            <a:avLst/>
          </a:prstGeom>
        </p:spPr>
      </p:pic>
    </p:spTree>
    <p:extLst>
      <p:ext uri="{BB962C8B-B14F-4D97-AF65-F5344CB8AC3E}">
        <p14:creationId xmlns:p14="http://schemas.microsoft.com/office/powerpoint/2010/main" val="135696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9990-BD8E-8DA1-B095-54B841CEB5C6}"/>
              </a:ext>
            </a:extLst>
          </p:cNvPr>
          <p:cNvSpPr>
            <a:spLocks noGrp="1"/>
          </p:cNvSpPr>
          <p:nvPr>
            <p:ph type="title"/>
          </p:nvPr>
        </p:nvSpPr>
        <p:spPr/>
        <p:txBody>
          <a:bodyPr/>
          <a:lstStyle/>
          <a:p>
            <a:r>
              <a:rPr lang="en-US" dirty="0"/>
              <a:t>Designing your system</a:t>
            </a:r>
          </a:p>
        </p:txBody>
      </p:sp>
      <p:graphicFrame>
        <p:nvGraphicFramePr>
          <p:cNvPr id="5" name="Content Placeholder 2">
            <a:extLst>
              <a:ext uri="{FF2B5EF4-FFF2-40B4-BE49-F238E27FC236}">
                <a16:creationId xmlns:a16="http://schemas.microsoft.com/office/drawing/2014/main" id="{01E9B24C-FB2B-2E9B-79DE-E879372D5EA7}"/>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249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2F69-B121-B3C3-0A94-59C37E0487CB}"/>
              </a:ext>
            </a:extLst>
          </p:cNvPr>
          <p:cNvSpPr>
            <a:spLocks noGrp="1"/>
          </p:cNvSpPr>
          <p:nvPr>
            <p:ph type="title"/>
          </p:nvPr>
        </p:nvSpPr>
        <p:spPr/>
        <p:txBody>
          <a:bodyPr/>
          <a:lstStyle/>
          <a:p>
            <a:r>
              <a:rPr lang="en-US" dirty="0"/>
              <a:t>What we’ll talk about</a:t>
            </a:r>
          </a:p>
        </p:txBody>
      </p:sp>
      <p:sp>
        <p:nvSpPr>
          <p:cNvPr id="3" name="Content Placeholder 2">
            <a:extLst>
              <a:ext uri="{FF2B5EF4-FFF2-40B4-BE49-F238E27FC236}">
                <a16:creationId xmlns:a16="http://schemas.microsoft.com/office/drawing/2014/main" id="{B2BAEE85-2DC6-3CE8-71BD-B0ECED3466B4}"/>
              </a:ext>
            </a:extLst>
          </p:cNvPr>
          <p:cNvSpPr>
            <a:spLocks noGrp="1"/>
          </p:cNvSpPr>
          <p:nvPr>
            <p:ph idx="1"/>
          </p:nvPr>
        </p:nvSpPr>
        <p:spPr/>
        <p:txBody>
          <a:bodyPr/>
          <a:lstStyle/>
          <a:p>
            <a:r>
              <a:rPr lang="en-US" dirty="0"/>
              <a:t>Why should you organize your research files?</a:t>
            </a:r>
          </a:p>
          <a:p>
            <a:r>
              <a:rPr lang="en-US" dirty="0"/>
              <a:t>How should you organize your research files?</a:t>
            </a:r>
          </a:p>
          <a:p>
            <a:r>
              <a:rPr lang="en-US" dirty="0"/>
              <a:t>What can you do with well-organized files?</a:t>
            </a:r>
          </a:p>
        </p:txBody>
      </p:sp>
    </p:spTree>
    <p:extLst>
      <p:ext uri="{BB962C8B-B14F-4D97-AF65-F5344CB8AC3E}">
        <p14:creationId xmlns:p14="http://schemas.microsoft.com/office/powerpoint/2010/main" val="2211348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958837" cy="1485900"/>
          </a:xfrm>
        </p:spPr>
        <p:txBody>
          <a:bodyPr>
            <a:normAutofit/>
          </a:bodyPr>
          <a:lstStyle/>
          <a:p>
            <a:r>
              <a:rPr lang="en-US" dirty="0"/>
              <a:t>Use and Reuse</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958837" cy="3581400"/>
          </a:xfrm>
        </p:spPr>
        <p:txBody>
          <a:bodyPr>
            <a:normAutofit/>
          </a:bodyPr>
          <a:lstStyle/>
          <a:p>
            <a:r>
              <a:rPr lang="en-US" dirty="0"/>
              <a:t>Group similar types of files together</a:t>
            </a:r>
          </a:p>
          <a:p>
            <a:r>
              <a:rPr lang="en-US" dirty="0"/>
              <a:t>Name subdirectories generically</a:t>
            </a:r>
          </a:p>
        </p:txBody>
      </p:sp>
      <p:sp>
        <p:nvSpPr>
          <p:cNvPr id="13" name="Rectangle 12">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Text&#10;&#10;Description automatically generated">
            <a:extLst>
              <a:ext uri="{FF2B5EF4-FFF2-40B4-BE49-F238E27FC236}">
                <a16:creationId xmlns:a16="http://schemas.microsoft.com/office/drawing/2014/main" id="{F7AF6BE6-EEB2-C200-1FDB-89395B79267F}"/>
              </a:ext>
            </a:extLst>
          </p:cNvPr>
          <p:cNvPicPr>
            <a:picLocks noChangeAspect="1"/>
          </p:cNvPicPr>
          <p:nvPr/>
        </p:nvPicPr>
        <p:blipFill>
          <a:blip r:embed="rId2"/>
          <a:stretch>
            <a:fillRect/>
          </a:stretch>
        </p:blipFill>
        <p:spPr>
          <a:xfrm>
            <a:off x="8252340" y="1732182"/>
            <a:ext cx="3299579" cy="3392883"/>
          </a:xfrm>
          <a:prstGeom prst="rect">
            <a:avLst/>
          </a:prstGeom>
        </p:spPr>
      </p:pic>
    </p:spTree>
    <p:extLst>
      <p:ext uri="{BB962C8B-B14F-4D97-AF65-F5344CB8AC3E}">
        <p14:creationId xmlns:p14="http://schemas.microsoft.com/office/powerpoint/2010/main" val="24234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793475"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793475" cy="3581400"/>
          </a:xfrm>
        </p:spPr>
        <p:txBody>
          <a:bodyPr>
            <a:normAutofit/>
          </a:bodyPr>
          <a:lstStyle/>
          <a:p>
            <a:pPr marL="0" indent="0">
              <a:buNone/>
            </a:pPr>
            <a:r>
              <a:rPr lang="en-US" sz="2800" dirty="0"/>
              <a:t>Can a user figure out how to use something quickly, easily, and correctly?</a:t>
            </a:r>
          </a:p>
        </p:txBody>
      </p:sp>
      <p:sp>
        <p:nvSpPr>
          <p:cNvPr id="3081" name="Rectangle 3080">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a:extLst>
              <a:ext uri="{FF2B5EF4-FFF2-40B4-BE49-F238E27FC236}">
                <a16:creationId xmlns:a16="http://schemas.microsoft.com/office/drawing/2014/main" id="{F2FDF18F-DDE7-7858-8A91-767B1D85F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47"/>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092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793475"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793475" cy="3581400"/>
          </a:xfrm>
        </p:spPr>
        <p:txBody>
          <a:bodyPr>
            <a:normAutofit/>
          </a:bodyPr>
          <a:lstStyle/>
          <a:p>
            <a:pPr marL="0" indent="0">
              <a:buNone/>
            </a:pPr>
            <a:r>
              <a:rPr lang="en-US" sz="2800" dirty="0"/>
              <a:t>Can a user figure out how to use something quickly, easily, and correctly?</a:t>
            </a:r>
          </a:p>
          <a:p>
            <a:pPr marL="0" indent="0">
              <a:buNone/>
            </a:pPr>
            <a:endParaRPr lang="en-US" dirty="0"/>
          </a:p>
        </p:txBody>
      </p:sp>
      <p:sp>
        <p:nvSpPr>
          <p:cNvPr id="4105" name="Rectangle 4104">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98" name="Picture 2" descr="Norman doors and designing for humans – Brent Manke">
            <a:extLst>
              <a:ext uri="{FF2B5EF4-FFF2-40B4-BE49-F238E27FC236}">
                <a16:creationId xmlns:a16="http://schemas.microsoft.com/office/drawing/2014/main" id="{F62F1DCF-B61B-8A30-5F57-2D34ED33C2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51"/>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592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958837"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958837" cy="3581400"/>
          </a:xfrm>
        </p:spPr>
        <p:txBody>
          <a:bodyPr>
            <a:normAutofit/>
          </a:bodyPr>
          <a:lstStyle/>
          <a:p>
            <a:r>
              <a:rPr lang="en-US"/>
              <a:t>“The key principle is to organize the compendium so that another person can know what to expect from the plain meaning of the file and directory names.” –Marwick et al., 2018</a:t>
            </a:r>
          </a:p>
          <a:p>
            <a:r>
              <a:rPr lang="en-US"/>
              <a:t>“The core guiding principle is simple: Someone unfamiliar with your project should be able to look at your computer files and understand in detail what you did and why.” –Noble, 2009</a:t>
            </a:r>
            <a:endParaRPr lang="en-US" dirty="0"/>
          </a:p>
        </p:txBody>
      </p:sp>
      <p:sp>
        <p:nvSpPr>
          <p:cNvPr id="18" name="Rectangle 15">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Text&#10;&#10;Description automatically generated">
            <a:extLst>
              <a:ext uri="{FF2B5EF4-FFF2-40B4-BE49-F238E27FC236}">
                <a16:creationId xmlns:a16="http://schemas.microsoft.com/office/drawing/2014/main" id="{F7AF6BE6-EEB2-C200-1FDB-89395B79267F}"/>
              </a:ext>
            </a:extLst>
          </p:cNvPr>
          <p:cNvPicPr>
            <a:picLocks noChangeAspect="1"/>
          </p:cNvPicPr>
          <p:nvPr/>
        </p:nvPicPr>
        <p:blipFill>
          <a:blip r:embed="rId2"/>
          <a:stretch>
            <a:fillRect/>
          </a:stretch>
        </p:blipFill>
        <p:spPr>
          <a:xfrm>
            <a:off x="8252340" y="1732182"/>
            <a:ext cx="3299579" cy="3392883"/>
          </a:xfrm>
          <a:prstGeom prst="rect">
            <a:avLst/>
          </a:prstGeom>
        </p:spPr>
      </p:pic>
    </p:spTree>
    <p:extLst>
      <p:ext uri="{BB962C8B-B14F-4D97-AF65-F5344CB8AC3E}">
        <p14:creationId xmlns:p14="http://schemas.microsoft.com/office/powerpoint/2010/main" val="94820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36" name="Rectangle 5135">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7125B-0F64-2368-644A-6FC9ECE1B322}"/>
              </a:ext>
            </a:extLst>
          </p:cNvPr>
          <p:cNvSpPr>
            <a:spLocks noGrp="1"/>
          </p:cNvSpPr>
          <p:nvPr>
            <p:ph type="title"/>
          </p:nvPr>
        </p:nvSpPr>
        <p:spPr>
          <a:xfrm>
            <a:off x="1021750" y="4531058"/>
            <a:ext cx="4913384" cy="1683474"/>
          </a:xfrm>
        </p:spPr>
        <p:txBody>
          <a:bodyPr>
            <a:normAutofit/>
          </a:bodyPr>
          <a:lstStyle/>
          <a:p>
            <a:r>
              <a:rPr lang="en-US" dirty="0"/>
              <a:t>Standards aid discoverability</a:t>
            </a:r>
          </a:p>
        </p:txBody>
      </p:sp>
      <p:pic>
        <p:nvPicPr>
          <p:cNvPr id="5122" name="Picture 2" descr="undefined">
            <a:extLst>
              <a:ext uri="{FF2B5EF4-FFF2-40B4-BE49-F238E27FC236}">
                <a16:creationId xmlns:a16="http://schemas.microsoft.com/office/drawing/2014/main" id="{7F1BB6E8-2B5D-BB5A-7C44-01FC8C7FF9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9" r="2070" b="-2"/>
          <a:stretch/>
        </p:blipFill>
        <p:spPr bwMode="auto">
          <a:xfrm>
            <a:off x="1" y="10"/>
            <a:ext cx="6050279" cy="37326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uel Tank Opening Key Svg Png Icon Free Download (#300538) -  OnlineWebFonts.COM">
            <a:extLst>
              <a:ext uri="{FF2B5EF4-FFF2-40B4-BE49-F238E27FC236}">
                <a16:creationId xmlns:a16="http://schemas.microsoft.com/office/drawing/2014/main" id="{BDDC6BE3-3F1D-188C-5CD7-2DCF6A184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306"/>
          <a:stretch/>
        </p:blipFill>
        <p:spPr bwMode="auto">
          <a:xfrm>
            <a:off x="6138672" y="10"/>
            <a:ext cx="6050280" cy="3732653"/>
          </a:xfrm>
          <a:prstGeom prst="rect">
            <a:avLst/>
          </a:prstGeom>
          <a:noFill/>
          <a:extLst>
            <a:ext uri="{909E8E84-426E-40DD-AFC4-6F175D3DCCD1}">
              <a14:hiddenFill xmlns:a14="http://schemas.microsoft.com/office/drawing/2010/main">
                <a:solidFill>
                  <a:srgbClr val="FFFFFF"/>
                </a:solidFill>
              </a14:hiddenFill>
            </a:ext>
          </a:extLst>
        </p:spPr>
      </p:pic>
      <p:sp>
        <p:nvSpPr>
          <p:cNvPr id="5138" name="Freeform: Shape 5137">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 name="Content Placeholder 2">
            <a:extLst>
              <a:ext uri="{FF2B5EF4-FFF2-40B4-BE49-F238E27FC236}">
                <a16:creationId xmlns:a16="http://schemas.microsoft.com/office/drawing/2014/main" id="{F73B3652-614A-9D7F-0A28-A748961DB985}"/>
              </a:ext>
            </a:extLst>
          </p:cNvPr>
          <p:cNvSpPr>
            <a:spLocks noGrp="1"/>
          </p:cNvSpPr>
          <p:nvPr>
            <p:ph idx="1"/>
          </p:nvPr>
        </p:nvSpPr>
        <p:spPr>
          <a:xfrm>
            <a:off x="6253810" y="4531059"/>
            <a:ext cx="4718989" cy="1683474"/>
          </a:xfrm>
        </p:spPr>
        <p:txBody>
          <a:bodyPr>
            <a:normAutofit/>
          </a:bodyPr>
          <a:lstStyle/>
          <a:p>
            <a:pPr marL="0" indent="0">
              <a:buNone/>
            </a:pPr>
            <a:r>
              <a:rPr lang="en-US" sz="1800"/>
              <a:t>If you follow a standard of your broader academic community, it makes project files easy for someone else from that community to navigate (Marwick et al., 2018).</a:t>
            </a:r>
          </a:p>
          <a:p>
            <a:pPr marL="0" indent="0">
              <a:buNone/>
            </a:pPr>
            <a:endParaRPr lang="en-US" sz="1800"/>
          </a:p>
        </p:txBody>
      </p:sp>
      <p:sp>
        <p:nvSpPr>
          <p:cNvPr id="5140" name="Freeform: Shape 5139">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2533729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C3EC5-30EF-F69E-46BC-595F78C57FE3}"/>
              </a:ext>
            </a:extLst>
          </p:cNvPr>
          <p:cNvSpPr>
            <a:spLocks noGrp="1"/>
          </p:cNvSpPr>
          <p:nvPr>
            <p:ph type="title"/>
          </p:nvPr>
        </p:nvSpPr>
        <p:spPr>
          <a:xfrm>
            <a:off x="1371600" y="685800"/>
            <a:ext cx="9601200" cy="1485900"/>
          </a:xfrm>
        </p:spPr>
        <p:txBody>
          <a:bodyPr>
            <a:normAutofit/>
          </a:bodyPr>
          <a:lstStyle/>
          <a:p>
            <a:r>
              <a:rPr lang="en-US" dirty="0"/>
              <a:t>Use a standard system to organize files</a:t>
            </a:r>
          </a:p>
        </p:txBody>
      </p:sp>
      <p:graphicFrame>
        <p:nvGraphicFramePr>
          <p:cNvPr id="4" name="Diagram 3">
            <a:extLst>
              <a:ext uri="{FF2B5EF4-FFF2-40B4-BE49-F238E27FC236}">
                <a16:creationId xmlns:a16="http://schemas.microsoft.com/office/drawing/2014/main" id="{2C9664D9-ACE6-3FBA-F613-5F49C582DB26}"/>
              </a:ext>
            </a:extLst>
          </p:cNvPr>
          <p:cNvGraphicFramePr/>
          <p:nvPr>
            <p:extLst>
              <p:ext uri="{D42A27DB-BD31-4B8C-83A1-F6EECF244321}">
                <p14:modId xmlns:p14="http://schemas.microsoft.com/office/powerpoint/2010/main" val="172475392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941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C1D-2ABA-C45B-360F-38D5D8C23AFC}"/>
              </a:ext>
            </a:extLst>
          </p:cNvPr>
          <p:cNvSpPr>
            <a:spLocks noGrp="1"/>
          </p:cNvSpPr>
          <p:nvPr>
            <p:ph type="title"/>
          </p:nvPr>
        </p:nvSpPr>
        <p:spPr/>
        <p:txBody>
          <a:bodyPr/>
          <a:lstStyle/>
          <a:p>
            <a:r>
              <a:rPr lang="en-US" dirty="0"/>
              <a:t>Marwick—Compendium based on R Package structure</a:t>
            </a:r>
          </a:p>
        </p:txBody>
      </p:sp>
      <p:sp>
        <p:nvSpPr>
          <p:cNvPr id="6" name="Content Placeholder 5">
            <a:extLst>
              <a:ext uri="{FF2B5EF4-FFF2-40B4-BE49-F238E27FC236}">
                <a16:creationId xmlns:a16="http://schemas.microsoft.com/office/drawing/2014/main" id="{FBFE96F4-CCD7-F4CD-4485-2804890F70CF}"/>
              </a:ext>
            </a:extLst>
          </p:cNvPr>
          <p:cNvSpPr>
            <a:spLocks noGrp="1"/>
          </p:cNvSpPr>
          <p:nvPr>
            <p:ph sz="half" idx="2"/>
          </p:nvPr>
        </p:nvSpPr>
        <p:spPr>
          <a:xfrm>
            <a:off x="7772399" y="2285999"/>
            <a:ext cx="3200789" cy="3581401"/>
          </a:xfrm>
        </p:spPr>
        <p:txBody>
          <a:bodyPr/>
          <a:lstStyle/>
          <a:p>
            <a:pPr marL="0" indent="0">
              <a:buNone/>
            </a:pPr>
            <a:r>
              <a:rPr lang="en-US" dirty="0"/>
              <a:t>Marwick et al. suggest a series of directory structures in their 2018 paper that is based on the structure of R package directories</a:t>
            </a:r>
          </a:p>
          <a:p>
            <a:endParaRPr lang="en-US" dirty="0"/>
          </a:p>
        </p:txBody>
      </p:sp>
      <p:pic>
        <p:nvPicPr>
          <p:cNvPr id="8" name="Picture 7">
            <a:extLst>
              <a:ext uri="{FF2B5EF4-FFF2-40B4-BE49-F238E27FC236}">
                <a16:creationId xmlns:a16="http://schemas.microsoft.com/office/drawing/2014/main" id="{581115E0-36B8-799B-6FCA-260858CBA18A}"/>
              </a:ext>
            </a:extLst>
          </p:cNvPr>
          <p:cNvPicPr>
            <a:picLocks noChangeAspect="1"/>
          </p:cNvPicPr>
          <p:nvPr/>
        </p:nvPicPr>
        <p:blipFill>
          <a:blip r:embed="rId2"/>
          <a:stretch>
            <a:fillRect/>
          </a:stretch>
        </p:blipFill>
        <p:spPr>
          <a:xfrm>
            <a:off x="371475" y="2040730"/>
            <a:ext cx="7191027" cy="4071937"/>
          </a:xfrm>
          <a:prstGeom prst="rect">
            <a:avLst/>
          </a:prstGeom>
        </p:spPr>
      </p:pic>
    </p:spTree>
    <p:extLst>
      <p:ext uri="{BB962C8B-B14F-4D97-AF65-F5344CB8AC3E}">
        <p14:creationId xmlns:p14="http://schemas.microsoft.com/office/powerpoint/2010/main" val="67899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C1D-2ABA-C45B-360F-38D5D8C23AFC}"/>
              </a:ext>
            </a:extLst>
          </p:cNvPr>
          <p:cNvSpPr>
            <a:spLocks noGrp="1"/>
          </p:cNvSpPr>
          <p:nvPr>
            <p:ph type="title"/>
          </p:nvPr>
        </p:nvSpPr>
        <p:spPr/>
        <p:txBody>
          <a:bodyPr/>
          <a:lstStyle/>
          <a:p>
            <a:r>
              <a:rPr lang="en-US" dirty="0"/>
              <a:t>Marwick Compendium</a:t>
            </a:r>
          </a:p>
        </p:txBody>
      </p:sp>
      <p:pic>
        <p:nvPicPr>
          <p:cNvPr id="7" name="Content Placeholder 6" descr="A picture containing letter&#10;&#10;Description automatically generated">
            <a:extLst>
              <a:ext uri="{FF2B5EF4-FFF2-40B4-BE49-F238E27FC236}">
                <a16:creationId xmlns:a16="http://schemas.microsoft.com/office/drawing/2014/main" id="{CF6EEBB8-C1FE-B3C2-2967-42DAFCCCE82A}"/>
              </a:ext>
            </a:extLst>
          </p:cNvPr>
          <p:cNvPicPr>
            <a:picLocks noGrp="1" noChangeAspect="1"/>
          </p:cNvPicPr>
          <p:nvPr>
            <p:ph sz="half" idx="1"/>
          </p:nvPr>
        </p:nvPicPr>
        <p:blipFill rotWithShape="1">
          <a:blip r:embed="rId2"/>
          <a:srcRect l="18815" r="18365" b="8510"/>
          <a:stretch/>
        </p:blipFill>
        <p:spPr>
          <a:xfrm>
            <a:off x="3493911" y="1702505"/>
            <a:ext cx="2764014" cy="4664275"/>
          </a:xfrm>
        </p:spPr>
      </p:pic>
      <p:sp>
        <p:nvSpPr>
          <p:cNvPr id="8" name="Content Placeholder 7">
            <a:extLst>
              <a:ext uri="{FF2B5EF4-FFF2-40B4-BE49-F238E27FC236}">
                <a16:creationId xmlns:a16="http://schemas.microsoft.com/office/drawing/2014/main" id="{FFF47575-5C0A-4011-B2AB-B6D8DF6CEB2C}"/>
              </a:ext>
            </a:extLst>
          </p:cNvPr>
          <p:cNvSpPr>
            <a:spLocks noGrp="1"/>
          </p:cNvSpPr>
          <p:nvPr>
            <p:ph sz="half" idx="2"/>
          </p:nvPr>
        </p:nvSpPr>
        <p:spPr/>
        <p:txBody>
          <a:bodyPr/>
          <a:lstStyle/>
          <a:p>
            <a:pPr marL="0" indent="0">
              <a:buNone/>
            </a:pPr>
            <a:r>
              <a:rPr lang="en-US" dirty="0"/>
              <a:t>Their structures range from very simple to more complex to accommodate projects of different complexity</a:t>
            </a:r>
          </a:p>
        </p:txBody>
      </p:sp>
      <p:pic>
        <p:nvPicPr>
          <p:cNvPr id="10" name="Picture 9">
            <a:extLst>
              <a:ext uri="{FF2B5EF4-FFF2-40B4-BE49-F238E27FC236}">
                <a16:creationId xmlns:a16="http://schemas.microsoft.com/office/drawing/2014/main" id="{4E0B8F86-EF9E-14AD-DDD5-A2FA765055C5}"/>
              </a:ext>
            </a:extLst>
          </p:cNvPr>
          <p:cNvPicPr>
            <a:picLocks noChangeAspect="1"/>
          </p:cNvPicPr>
          <p:nvPr/>
        </p:nvPicPr>
        <p:blipFill>
          <a:blip r:embed="rId3"/>
          <a:stretch>
            <a:fillRect/>
          </a:stretch>
        </p:blipFill>
        <p:spPr>
          <a:xfrm>
            <a:off x="1008945" y="1702505"/>
            <a:ext cx="2295604" cy="2271183"/>
          </a:xfrm>
          <a:prstGeom prst="rect">
            <a:avLst/>
          </a:prstGeom>
        </p:spPr>
      </p:pic>
    </p:spTree>
    <p:extLst>
      <p:ext uri="{BB962C8B-B14F-4D97-AF65-F5344CB8AC3E}">
        <p14:creationId xmlns:p14="http://schemas.microsoft.com/office/powerpoint/2010/main" val="387876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021BAD-C2A0-6966-F4B2-0B7864BD11B5}"/>
              </a:ext>
            </a:extLst>
          </p:cNvPr>
          <p:cNvSpPr>
            <a:spLocks noGrp="1"/>
          </p:cNvSpPr>
          <p:nvPr>
            <p:ph type="title"/>
          </p:nvPr>
        </p:nvSpPr>
        <p:spPr/>
        <p:txBody>
          <a:bodyPr/>
          <a:lstStyle/>
          <a:p>
            <a:r>
              <a:rPr lang="en-US" dirty="0"/>
              <a:t>How to organize your research files</a:t>
            </a:r>
          </a:p>
        </p:txBody>
      </p:sp>
      <p:sp>
        <p:nvSpPr>
          <p:cNvPr id="5" name="Content Placeholder 4">
            <a:extLst>
              <a:ext uri="{FF2B5EF4-FFF2-40B4-BE49-F238E27FC236}">
                <a16:creationId xmlns:a16="http://schemas.microsoft.com/office/drawing/2014/main" id="{365A163F-F044-1C9F-1C84-3988828BA80C}"/>
              </a:ext>
            </a:extLst>
          </p:cNvPr>
          <p:cNvSpPr>
            <a:spLocks noGrp="1"/>
          </p:cNvSpPr>
          <p:nvPr>
            <p:ph idx="1"/>
          </p:nvPr>
        </p:nvSpPr>
        <p:spPr/>
        <p:txBody>
          <a:bodyPr/>
          <a:lstStyle/>
          <a:p>
            <a:r>
              <a:rPr lang="en-US" dirty="0"/>
              <a:t>Organize files for a project within a single computer directory</a:t>
            </a:r>
          </a:p>
          <a:p>
            <a:r>
              <a:rPr lang="en-US" dirty="0"/>
              <a:t>Design a system that is easy to use, easy to reuse, and easy to figure out</a:t>
            </a:r>
          </a:p>
          <a:p>
            <a:r>
              <a:rPr lang="en-US" dirty="0"/>
              <a:t>Use a standard system to organize your files</a:t>
            </a:r>
          </a:p>
          <a:p>
            <a:pPr marL="0" indent="0">
              <a:buNone/>
            </a:pPr>
            <a:endParaRPr lang="en-US" dirty="0"/>
          </a:p>
          <a:p>
            <a:endParaRPr lang="en-US" dirty="0"/>
          </a:p>
        </p:txBody>
      </p:sp>
    </p:spTree>
    <p:extLst>
      <p:ext uri="{BB962C8B-B14F-4D97-AF65-F5344CB8AC3E}">
        <p14:creationId xmlns:p14="http://schemas.microsoft.com/office/powerpoint/2010/main" val="1162776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33689-F29D-C039-BBE9-B79D52875FB6}"/>
              </a:ext>
            </a:extLst>
          </p:cNvPr>
          <p:cNvSpPr>
            <a:spLocks noGrp="1"/>
          </p:cNvSpPr>
          <p:nvPr>
            <p:ph type="title"/>
          </p:nvPr>
        </p:nvSpPr>
        <p:spPr/>
        <p:txBody>
          <a:bodyPr/>
          <a:lstStyle/>
          <a:p>
            <a:r>
              <a:rPr lang="en-US" dirty="0"/>
              <a:t>Advanced topics</a:t>
            </a:r>
          </a:p>
        </p:txBody>
      </p:sp>
      <p:sp>
        <p:nvSpPr>
          <p:cNvPr id="3" name="Text Placeholder 2">
            <a:extLst>
              <a:ext uri="{FF2B5EF4-FFF2-40B4-BE49-F238E27FC236}">
                <a16:creationId xmlns:a16="http://schemas.microsoft.com/office/drawing/2014/main" id="{7D7E03E7-141B-2BB8-EBC7-30E5BBFD29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5543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DA563-0133-A369-82E5-A5165487DE9D}"/>
              </a:ext>
            </a:extLst>
          </p:cNvPr>
          <p:cNvSpPr>
            <a:spLocks noGrp="1"/>
          </p:cNvSpPr>
          <p:nvPr>
            <p:ph type="title"/>
          </p:nvPr>
        </p:nvSpPr>
        <p:spPr/>
        <p:txBody>
          <a:bodyPr/>
          <a:lstStyle/>
          <a:p>
            <a:r>
              <a:rPr lang="en-US" dirty="0"/>
              <a:t>Research files</a:t>
            </a:r>
          </a:p>
        </p:txBody>
      </p:sp>
      <p:sp>
        <p:nvSpPr>
          <p:cNvPr id="3" name="Content Placeholder 2">
            <a:extLst>
              <a:ext uri="{FF2B5EF4-FFF2-40B4-BE49-F238E27FC236}">
                <a16:creationId xmlns:a16="http://schemas.microsoft.com/office/drawing/2014/main" id="{09AF901D-7E4B-D12B-34C4-1A593926234F}"/>
              </a:ext>
            </a:extLst>
          </p:cNvPr>
          <p:cNvSpPr>
            <a:spLocks noGrp="1"/>
          </p:cNvSpPr>
          <p:nvPr>
            <p:ph idx="1"/>
          </p:nvPr>
        </p:nvSpPr>
        <p:spPr>
          <a:xfrm>
            <a:off x="1371600" y="2286000"/>
            <a:ext cx="4114800" cy="3581400"/>
          </a:xfrm>
        </p:spPr>
        <p:txBody>
          <a:bodyPr/>
          <a:lstStyle/>
          <a:p>
            <a:r>
              <a:rPr lang="en-US" dirty="0"/>
              <a:t>Research datasets</a:t>
            </a:r>
          </a:p>
          <a:p>
            <a:r>
              <a:rPr lang="en-US" dirty="0"/>
              <a:t>Code scripts for pre-processing and analyzing data</a:t>
            </a:r>
          </a:p>
          <a:p>
            <a:r>
              <a:rPr lang="en-US" dirty="0"/>
              <a:t>Reports and presentations</a:t>
            </a:r>
          </a:p>
          <a:p>
            <a:endParaRPr lang="en-US" dirty="0"/>
          </a:p>
        </p:txBody>
      </p:sp>
      <p:pic>
        <p:nvPicPr>
          <p:cNvPr id="7" name="Picture 6">
            <a:extLst>
              <a:ext uri="{FF2B5EF4-FFF2-40B4-BE49-F238E27FC236}">
                <a16:creationId xmlns:a16="http://schemas.microsoft.com/office/drawing/2014/main" id="{B9630F9A-DF0D-ECC8-BCF6-EC6CB9557203}"/>
              </a:ext>
            </a:extLst>
          </p:cNvPr>
          <p:cNvPicPr>
            <a:picLocks noChangeAspect="1"/>
          </p:cNvPicPr>
          <p:nvPr/>
        </p:nvPicPr>
        <p:blipFill>
          <a:blip r:embed="rId2"/>
          <a:stretch>
            <a:fillRect/>
          </a:stretch>
        </p:blipFill>
        <p:spPr>
          <a:xfrm>
            <a:off x="5400675" y="1956329"/>
            <a:ext cx="2794000" cy="4203700"/>
          </a:xfrm>
          <a:prstGeom prst="rect">
            <a:avLst/>
          </a:prstGeom>
        </p:spPr>
      </p:pic>
      <p:pic>
        <p:nvPicPr>
          <p:cNvPr id="5" name="Picture 4">
            <a:extLst>
              <a:ext uri="{FF2B5EF4-FFF2-40B4-BE49-F238E27FC236}">
                <a16:creationId xmlns:a16="http://schemas.microsoft.com/office/drawing/2014/main" id="{F913467E-6343-BFDD-B0B2-35EC91D8C848}"/>
              </a:ext>
            </a:extLst>
          </p:cNvPr>
          <p:cNvPicPr>
            <a:picLocks noChangeAspect="1"/>
          </p:cNvPicPr>
          <p:nvPr/>
        </p:nvPicPr>
        <p:blipFill>
          <a:blip r:embed="rId3"/>
          <a:stretch>
            <a:fillRect/>
          </a:stretch>
        </p:blipFill>
        <p:spPr>
          <a:xfrm>
            <a:off x="6705602" y="86656"/>
            <a:ext cx="4695472" cy="3405314"/>
          </a:xfrm>
          <a:prstGeom prst="rect">
            <a:avLst/>
          </a:prstGeom>
        </p:spPr>
      </p:pic>
      <p:pic>
        <p:nvPicPr>
          <p:cNvPr id="9" name="Picture 8">
            <a:extLst>
              <a:ext uri="{FF2B5EF4-FFF2-40B4-BE49-F238E27FC236}">
                <a16:creationId xmlns:a16="http://schemas.microsoft.com/office/drawing/2014/main" id="{8795FC53-A415-6B51-417D-E12F334D4279}"/>
              </a:ext>
            </a:extLst>
          </p:cNvPr>
          <p:cNvPicPr>
            <a:picLocks noChangeAspect="1"/>
          </p:cNvPicPr>
          <p:nvPr/>
        </p:nvPicPr>
        <p:blipFill>
          <a:blip r:embed="rId4"/>
          <a:stretch>
            <a:fillRect/>
          </a:stretch>
        </p:blipFill>
        <p:spPr>
          <a:xfrm>
            <a:off x="8066734" y="2823105"/>
            <a:ext cx="3928298" cy="3948239"/>
          </a:xfrm>
          <a:prstGeom prst="rect">
            <a:avLst/>
          </a:prstGeom>
        </p:spPr>
      </p:pic>
    </p:spTree>
    <p:extLst>
      <p:ext uri="{BB962C8B-B14F-4D97-AF65-F5344CB8AC3E}">
        <p14:creationId xmlns:p14="http://schemas.microsoft.com/office/powerpoint/2010/main" val="3849156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p:txBody>
          <a:bodyPr/>
          <a:lstStyle/>
          <a:p>
            <a:r>
              <a:rPr lang="en-US" dirty="0"/>
              <a:t>Coding to a standard directory structure</a:t>
            </a:r>
          </a:p>
        </p:txBody>
      </p:sp>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1371600" y="2286000"/>
            <a:ext cx="5786438" cy="3581400"/>
          </a:xfrm>
        </p:spPr>
        <p:txBody>
          <a:bodyPr/>
          <a:lstStyle/>
          <a:p>
            <a:pPr marL="0" indent="0">
              <a:buNone/>
            </a:pPr>
            <a:r>
              <a:rPr lang="en-US" dirty="0"/>
              <a:t>“ A research compendium should organize its files according to the prevailing conventions of the scholarly community, whether that be an academic discipline or a lab group. Following these conventions will help other people recognize the structure of the project, and also </a:t>
            </a:r>
            <a:r>
              <a:rPr lang="en-US" b="1" dirty="0"/>
              <a:t>support tool building which takes advantage of the shared structure</a:t>
            </a:r>
            <a:r>
              <a:rPr lang="en-US" dirty="0"/>
              <a:t>.” –Marwick et al., 2018</a:t>
            </a:r>
          </a:p>
          <a:p>
            <a:endParaRPr lang="en-US" dirty="0"/>
          </a:p>
        </p:txBody>
      </p:sp>
      <p:pic>
        <p:nvPicPr>
          <p:cNvPr id="7" name="Picture 6">
            <a:extLst>
              <a:ext uri="{FF2B5EF4-FFF2-40B4-BE49-F238E27FC236}">
                <a16:creationId xmlns:a16="http://schemas.microsoft.com/office/drawing/2014/main" id="{CE37F0B2-169F-1015-0B4B-40BB940F60E1}"/>
              </a:ext>
            </a:extLst>
          </p:cNvPr>
          <p:cNvPicPr>
            <a:picLocks noChangeAspect="1"/>
          </p:cNvPicPr>
          <p:nvPr/>
        </p:nvPicPr>
        <p:blipFill>
          <a:blip r:embed="rId2"/>
          <a:stretch>
            <a:fillRect/>
          </a:stretch>
        </p:blipFill>
        <p:spPr>
          <a:xfrm>
            <a:off x="7829550" y="1603141"/>
            <a:ext cx="3514725" cy="4669071"/>
          </a:xfrm>
          <a:prstGeom prst="rect">
            <a:avLst/>
          </a:prstGeom>
        </p:spPr>
      </p:pic>
    </p:spTree>
    <p:extLst>
      <p:ext uri="{BB962C8B-B14F-4D97-AF65-F5344CB8AC3E}">
        <p14:creationId xmlns:p14="http://schemas.microsoft.com/office/powerpoint/2010/main" val="4048510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a:xfrm>
            <a:off x="7860667" y="685800"/>
            <a:ext cx="3656419" cy="1485900"/>
          </a:xfrm>
        </p:spPr>
        <p:txBody>
          <a:bodyPr>
            <a:normAutofit/>
          </a:bodyPr>
          <a:lstStyle/>
          <a:p>
            <a:r>
              <a:rPr lang="en-US" sz="3400"/>
              <a:t>Coding to a standard directory structure</a:t>
            </a:r>
          </a:p>
        </p:txBody>
      </p:sp>
      <p:sp>
        <p:nvSpPr>
          <p:cNvPr id="16" name="Rectangle 11">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Graphical user interface, text, application&#10;&#10;Description automatically generated">
            <a:extLst>
              <a:ext uri="{FF2B5EF4-FFF2-40B4-BE49-F238E27FC236}">
                <a16:creationId xmlns:a16="http://schemas.microsoft.com/office/drawing/2014/main" id="{95B0537E-FA36-6F89-2AD2-BD4B00B6F8B1}"/>
              </a:ext>
            </a:extLst>
          </p:cNvPr>
          <p:cNvPicPr>
            <a:picLocks noChangeAspect="1"/>
          </p:cNvPicPr>
          <p:nvPr/>
        </p:nvPicPr>
        <p:blipFill rotWithShape="1">
          <a:blip r:embed="rId2"/>
          <a:srcRect l="1440" t="5133" r="24222" b="-5133"/>
          <a:stretch/>
        </p:blipFill>
        <p:spPr>
          <a:xfrm>
            <a:off x="1222429" y="645106"/>
            <a:ext cx="6119329" cy="5247747"/>
          </a:xfrm>
          <a:prstGeom prst="rect">
            <a:avLst/>
          </a:prstGeom>
        </p:spPr>
      </p:pic>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7860667" y="2286000"/>
            <a:ext cx="3656419" cy="3581400"/>
          </a:xfrm>
        </p:spPr>
        <p:txBody>
          <a:bodyPr>
            <a:normAutofit lnSpcReduction="10000"/>
          </a:bodyPr>
          <a:lstStyle/>
          <a:p>
            <a:pPr marL="0" indent="0">
              <a:buNone/>
            </a:pPr>
            <a:r>
              <a:rPr lang="en-US" sz="1700" dirty="0"/>
              <a:t>“Organizing data files into a single directory with consistent filenames prepares us to iterate over </a:t>
            </a:r>
            <a:r>
              <a:rPr lang="en-US" sz="1700" i="1" dirty="0"/>
              <a:t>all </a:t>
            </a:r>
            <a:r>
              <a:rPr lang="en-US" sz="1700" dirty="0"/>
              <a:t>of our data… </a:t>
            </a:r>
          </a:p>
          <a:p>
            <a:pPr marL="0" indent="0">
              <a:buNone/>
            </a:pPr>
            <a:r>
              <a:rPr lang="en-US" sz="1700" b="1" dirty="0"/>
              <a:t>Think of it this way: remember when you discovered you could select many files with your mouse cursor?</a:t>
            </a:r>
            <a:r>
              <a:rPr lang="en-US" sz="1700" dirty="0"/>
              <a:t> With this trick, you could move 60 files as easily as six files… By using consistent file naming and directory organization, you can do the same programmatically suing the Unix shell and other programming languages.” –Buffalo, 2015</a:t>
            </a:r>
          </a:p>
          <a:p>
            <a:endParaRPr lang="en-US" sz="1700" dirty="0"/>
          </a:p>
        </p:txBody>
      </p:sp>
    </p:spTree>
    <p:extLst>
      <p:ext uri="{BB962C8B-B14F-4D97-AF65-F5344CB8AC3E}">
        <p14:creationId xmlns:p14="http://schemas.microsoft.com/office/powerpoint/2010/main" val="3190900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a:xfrm>
            <a:off x="7860667" y="685800"/>
            <a:ext cx="3656419" cy="1485900"/>
          </a:xfrm>
        </p:spPr>
        <p:txBody>
          <a:bodyPr>
            <a:normAutofit/>
          </a:bodyPr>
          <a:lstStyle/>
          <a:p>
            <a:r>
              <a:rPr lang="en-US" sz="3400"/>
              <a:t>Regular expressions and filenames</a:t>
            </a:r>
          </a:p>
        </p:txBody>
      </p:sp>
      <p:sp>
        <p:nvSpPr>
          <p:cNvPr id="9" name="Rectangle 8">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Graphical user interface, text, application&#10;&#10;Description automatically generated">
            <a:extLst>
              <a:ext uri="{FF2B5EF4-FFF2-40B4-BE49-F238E27FC236}">
                <a16:creationId xmlns:a16="http://schemas.microsoft.com/office/drawing/2014/main" id="{20FF616A-F84E-8391-0083-3AA2FD147E01}"/>
              </a:ext>
            </a:extLst>
          </p:cNvPr>
          <p:cNvPicPr>
            <a:picLocks noChangeAspect="1"/>
          </p:cNvPicPr>
          <p:nvPr/>
        </p:nvPicPr>
        <p:blipFill rotWithShape="1">
          <a:blip r:embed="rId2"/>
          <a:srcRect l="1440" t="5133" r="24222" b="-5133"/>
          <a:stretch/>
        </p:blipFill>
        <p:spPr>
          <a:xfrm>
            <a:off x="1222429" y="645106"/>
            <a:ext cx="6119329" cy="5247747"/>
          </a:xfrm>
          <a:prstGeom prst="rect">
            <a:avLst/>
          </a:prstGeom>
        </p:spPr>
      </p:pic>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7860667" y="2286000"/>
            <a:ext cx="3656419" cy="3581400"/>
          </a:xfrm>
        </p:spPr>
        <p:txBody>
          <a:bodyPr>
            <a:normAutofit/>
          </a:bodyPr>
          <a:lstStyle/>
          <a:p>
            <a:r>
              <a:rPr lang="en-US" dirty="0"/>
              <a:t>R can list all files in a directory with a system call</a:t>
            </a:r>
          </a:p>
          <a:p>
            <a:r>
              <a:rPr lang="en-US" dirty="0"/>
              <a:t>Map-apply programming lets you do the same thing to a list of files</a:t>
            </a:r>
          </a:p>
          <a:p>
            <a:r>
              <a:rPr lang="en-US" dirty="0"/>
              <a:t>Regular expressions help you pull information out of character strings, including </a:t>
            </a:r>
            <a:r>
              <a:rPr lang="en-US" dirty="0" err="1"/>
              <a:t>filepaths</a:t>
            </a:r>
            <a:endParaRPr lang="en-US" dirty="0"/>
          </a:p>
        </p:txBody>
      </p:sp>
    </p:spTree>
    <p:extLst>
      <p:ext uri="{BB962C8B-B14F-4D97-AF65-F5344CB8AC3E}">
        <p14:creationId xmlns:p14="http://schemas.microsoft.com/office/powerpoint/2010/main" val="3481415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l="-1" r="-4265" b="75266"/>
          <a:stretch/>
        </p:blipFill>
        <p:spPr>
          <a:xfrm>
            <a:off x="962024" y="1814512"/>
            <a:ext cx="11388213" cy="3228975"/>
          </a:xfrm>
        </p:spPr>
      </p:pic>
    </p:spTree>
    <p:extLst>
      <p:ext uri="{BB962C8B-B14F-4D97-AF65-F5344CB8AC3E}">
        <p14:creationId xmlns:p14="http://schemas.microsoft.com/office/powerpoint/2010/main" val="290094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t="24115" b="37724"/>
          <a:stretch/>
        </p:blipFill>
        <p:spPr>
          <a:xfrm>
            <a:off x="1116416" y="1257300"/>
            <a:ext cx="10775479" cy="4914900"/>
          </a:xfrm>
        </p:spPr>
      </p:pic>
    </p:spTree>
    <p:extLst>
      <p:ext uri="{BB962C8B-B14F-4D97-AF65-F5344CB8AC3E}">
        <p14:creationId xmlns:p14="http://schemas.microsoft.com/office/powerpoint/2010/main" val="164784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t="62234"/>
          <a:stretch/>
        </p:blipFill>
        <p:spPr>
          <a:xfrm>
            <a:off x="892235" y="1071563"/>
            <a:ext cx="11299765" cy="5100637"/>
          </a:xfrm>
        </p:spPr>
      </p:pic>
    </p:spTree>
    <p:extLst>
      <p:ext uri="{BB962C8B-B14F-4D97-AF65-F5344CB8AC3E}">
        <p14:creationId xmlns:p14="http://schemas.microsoft.com/office/powerpoint/2010/main" val="2621163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7" name="Content Placeholder 6" descr="Graphical user interface, application, Teams&#10;&#10;Description automatically generated">
            <a:extLst>
              <a:ext uri="{FF2B5EF4-FFF2-40B4-BE49-F238E27FC236}">
                <a16:creationId xmlns:a16="http://schemas.microsoft.com/office/drawing/2014/main" id="{3FEFB514-0AFD-28A0-2B9E-29757C1706E2}"/>
              </a:ext>
            </a:extLst>
          </p:cNvPr>
          <p:cNvPicPr>
            <a:picLocks noGrp="1" noChangeAspect="1"/>
          </p:cNvPicPr>
          <p:nvPr>
            <p:ph sz="half" idx="1"/>
          </p:nvPr>
        </p:nvPicPr>
        <p:blipFill>
          <a:blip r:embed="rId2"/>
          <a:stretch>
            <a:fillRect/>
          </a:stretch>
        </p:blipFill>
        <p:spPr>
          <a:xfrm>
            <a:off x="291964" y="1885950"/>
            <a:ext cx="6988959" cy="3380969"/>
          </a:xfrm>
        </p:spPr>
      </p:pic>
      <p:sp>
        <p:nvSpPr>
          <p:cNvPr id="10" name="Content Placeholder 9">
            <a:extLst>
              <a:ext uri="{FF2B5EF4-FFF2-40B4-BE49-F238E27FC236}">
                <a16:creationId xmlns:a16="http://schemas.microsoft.com/office/drawing/2014/main" id="{DABA6712-60C3-03B9-6D7A-E96F4527BB53}"/>
              </a:ext>
            </a:extLst>
          </p:cNvPr>
          <p:cNvSpPr>
            <a:spLocks noGrp="1"/>
          </p:cNvSpPr>
          <p:nvPr>
            <p:ph sz="half" idx="2"/>
          </p:nvPr>
        </p:nvSpPr>
        <p:spPr>
          <a:xfrm>
            <a:off x="7452250" y="2314571"/>
            <a:ext cx="4447786" cy="3581401"/>
          </a:xfrm>
        </p:spPr>
        <p:txBody>
          <a:bodyPr/>
          <a:lstStyle/>
          <a:p>
            <a:pPr marL="0" indent="0">
              <a:buNone/>
            </a:pPr>
            <a:r>
              <a:rPr lang="en-US" dirty="0"/>
              <a:t>R Project templates create more customized R projects. When you begin a new project with one, it will self-populate with a directory structure and potentially template files.</a:t>
            </a:r>
          </a:p>
          <a:p>
            <a:pPr marL="0" indent="0">
              <a:buNone/>
            </a:pPr>
            <a:r>
              <a:rPr lang="en-US" dirty="0"/>
              <a:t>You get new templates by installing R packages.</a:t>
            </a:r>
          </a:p>
        </p:txBody>
      </p:sp>
    </p:spTree>
    <p:extLst>
      <p:ext uri="{BB962C8B-B14F-4D97-AF65-F5344CB8AC3E}">
        <p14:creationId xmlns:p14="http://schemas.microsoft.com/office/powerpoint/2010/main" val="202022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5" name="Content Placeholder 4" descr="Graphical user interface, application&#10;&#10;Description automatically generated">
            <a:extLst>
              <a:ext uri="{FF2B5EF4-FFF2-40B4-BE49-F238E27FC236}">
                <a16:creationId xmlns:a16="http://schemas.microsoft.com/office/drawing/2014/main" id="{E1AD1126-B780-7FE7-5EF5-9AF17748052F}"/>
              </a:ext>
            </a:extLst>
          </p:cNvPr>
          <p:cNvPicPr>
            <a:picLocks noGrp="1" noChangeAspect="1"/>
          </p:cNvPicPr>
          <p:nvPr>
            <p:ph idx="1"/>
          </p:nvPr>
        </p:nvPicPr>
        <p:blipFill>
          <a:blip r:embed="rId2"/>
          <a:stretch>
            <a:fillRect/>
          </a:stretch>
        </p:blipFill>
        <p:spPr>
          <a:xfrm>
            <a:off x="1137639" y="1314450"/>
            <a:ext cx="9835161" cy="5333294"/>
          </a:xfrm>
        </p:spPr>
      </p:pic>
    </p:spTree>
    <p:extLst>
      <p:ext uri="{BB962C8B-B14F-4D97-AF65-F5344CB8AC3E}">
        <p14:creationId xmlns:p14="http://schemas.microsoft.com/office/powerpoint/2010/main" val="1736402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8" name="Picture 7">
            <a:extLst>
              <a:ext uri="{FF2B5EF4-FFF2-40B4-BE49-F238E27FC236}">
                <a16:creationId xmlns:a16="http://schemas.microsoft.com/office/drawing/2014/main" id="{395055C4-CFD5-624E-0B45-E3CE5FD26563}"/>
              </a:ext>
            </a:extLst>
          </p:cNvPr>
          <p:cNvPicPr>
            <a:picLocks noChangeAspect="1"/>
          </p:cNvPicPr>
          <p:nvPr/>
        </p:nvPicPr>
        <p:blipFill>
          <a:blip r:embed="rId2"/>
          <a:stretch>
            <a:fillRect/>
          </a:stretch>
        </p:blipFill>
        <p:spPr>
          <a:xfrm>
            <a:off x="2016919" y="1385888"/>
            <a:ext cx="8158162" cy="2430967"/>
          </a:xfrm>
          <a:prstGeom prst="rect">
            <a:avLst/>
          </a:prstGeom>
        </p:spPr>
      </p:pic>
      <p:sp>
        <p:nvSpPr>
          <p:cNvPr id="4" name="Content Placeholder 3">
            <a:extLst>
              <a:ext uri="{FF2B5EF4-FFF2-40B4-BE49-F238E27FC236}">
                <a16:creationId xmlns:a16="http://schemas.microsoft.com/office/drawing/2014/main" id="{E8503FDB-4FE1-3453-8EE1-C0F5E4C488AD}"/>
              </a:ext>
            </a:extLst>
          </p:cNvPr>
          <p:cNvSpPr>
            <a:spLocks noGrp="1"/>
          </p:cNvSpPr>
          <p:nvPr>
            <p:ph idx="1"/>
          </p:nvPr>
        </p:nvSpPr>
        <p:spPr>
          <a:xfrm>
            <a:off x="971548" y="4071938"/>
            <a:ext cx="9844089" cy="2100262"/>
          </a:xfrm>
        </p:spPr>
        <p:txBody>
          <a:bodyPr>
            <a:normAutofit fontScale="92500" lnSpcReduction="20000"/>
          </a:bodyPr>
          <a:lstStyle/>
          <a:p>
            <a:r>
              <a:rPr lang="en-US" dirty="0"/>
              <a:t>You create an R Project template as an R package, which means it can be shared and loaded in the same way as other R packages</a:t>
            </a:r>
          </a:p>
          <a:p>
            <a:r>
              <a:rPr lang="en-US" dirty="0"/>
              <a:t>Most template files will be saved in the “</a:t>
            </a:r>
            <a:r>
              <a:rPr lang="en-US" dirty="0" err="1"/>
              <a:t>inst</a:t>
            </a:r>
            <a:r>
              <a:rPr lang="en-US" dirty="0"/>
              <a:t>” directory</a:t>
            </a:r>
          </a:p>
          <a:p>
            <a:r>
              <a:rPr lang="en-US" dirty="0"/>
              <a:t>You can use code in the R directory to set up the project directory structure and copy in template files</a:t>
            </a:r>
          </a:p>
          <a:p>
            <a:r>
              <a:rPr lang="en-US" dirty="0"/>
              <a:t>You can also use code in the R directory to customize the project set-up based on selections the user makes in the R Project Wizard</a:t>
            </a:r>
          </a:p>
        </p:txBody>
      </p:sp>
    </p:spTree>
    <p:extLst>
      <p:ext uri="{BB962C8B-B14F-4D97-AF65-F5344CB8AC3E}">
        <p14:creationId xmlns:p14="http://schemas.microsoft.com/office/powerpoint/2010/main" val="3487089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39EF-BA2F-8545-429D-48B12B0D3BE4}"/>
              </a:ext>
            </a:extLst>
          </p:cNvPr>
          <p:cNvSpPr>
            <a:spLocks noGrp="1"/>
          </p:cNvSpPr>
          <p:nvPr>
            <p:ph type="title"/>
          </p:nvPr>
        </p:nvSpPr>
        <p:spPr/>
        <p:txBody>
          <a:bodyPr/>
          <a:lstStyle/>
          <a:p>
            <a:r>
              <a:rPr lang="en-US" dirty="0"/>
              <a:t>Further resources</a:t>
            </a:r>
          </a:p>
        </p:txBody>
      </p:sp>
      <p:sp>
        <p:nvSpPr>
          <p:cNvPr id="3" name="Content Placeholder 2">
            <a:extLst>
              <a:ext uri="{FF2B5EF4-FFF2-40B4-BE49-F238E27FC236}">
                <a16:creationId xmlns:a16="http://schemas.microsoft.com/office/drawing/2014/main" id="{F1AB386E-1226-621E-6FFE-95943889ABC1}"/>
              </a:ext>
            </a:extLst>
          </p:cNvPr>
          <p:cNvSpPr>
            <a:spLocks noGrp="1"/>
          </p:cNvSpPr>
          <p:nvPr>
            <p:ph idx="1"/>
          </p:nvPr>
        </p:nvSpPr>
        <p:spPr/>
        <p:txBody>
          <a:bodyPr/>
          <a:lstStyle/>
          <a:p>
            <a:r>
              <a:rPr lang="en-US" sz="1800" dirty="0">
                <a:effectLst/>
                <a:latin typeface="GillSans" panose="020B0502020104020203" pitchFamily="34" charset="-79"/>
                <a:cs typeface="GillSans" panose="020B0502020104020203" pitchFamily="34" charset="-79"/>
              </a:rPr>
              <a:t>Marwick, B., Boettiger, C., and Mullen, L. (2018). Packaging data analytical work reproducibly using R (and friends). </a:t>
            </a:r>
            <a:r>
              <a:rPr lang="en-US" sz="1800" i="1" dirty="0">
                <a:effectLst/>
                <a:latin typeface="GillSans" panose="020B0502020104020203" pitchFamily="34" charset="-79"/>
                <a:cs typeface="GillSans" panose="020B0502020104020203" pitchFamily="34" charset="-79"/>
              </a:rPr>
              <a:t>The American Statistician</a:t>
            </a:r>
            <a:r>
              <a:rPr lang="en-US" sz="1800" dirty="0">
                <a:effectLst/>
                <a:latin typeface="GillSans" panose="020B0502020104020203" pitchFamily="34" charset="-79"/>
                <a:cs typeface="GillSans" panose="020B0502020104020203" pitchFamily="34" charset="-79"/>
              </a:rPr>
              <a:t>, 72(1):80–88. </a:t>
            </a:r>
          </a:p>
          <a:p>
            <a:r>
              <a:rPr lang="en-US" sz="1800" dirty="0">
                <a:effectLst/>
                <a:latin typeface="GillSans" panose="020B0502020104020203" pitchFamily="34" charset="-79"/>
                <a:cs typeface="GillSans" panose="020B0502020104020203" pitchFamily="34" charset="-79"/>
              </a:rPr>
              <a:t>Savage, A. (2020). </a:t>
            </a:r>
            <a:r>
              <a:rPr lang="en-US" sz="1800" i="1" dirty="0">
                <a:effectLst/>
                <a:latin typeface="GillSans" panose="020B0502020104020203" pitchFamily="34" charset="-79"/>
                <a:cs typeface="GillSans" panose="020B0502020104020203" pitchFamily="34" charset="-79"/>
              </a:rPr>
              <a:t>Every Tool’s a Hammer: Life Is What </a:t>
            </a:r>
            <a:r>
              <a:rPr lang="en-US" sz="1800" i="1" dirty="0">
                <a:latin typeface="GillSans" panose="020B0502020104020203" pitchFamily="34" charset="-79"/>
                <a:cs typeface="GillSans" panose="020B0502020104020203" pitchFamily="34" charset="-79"/>
              </a:rPr>
              <a:t>Y</a:t>
            </a:r>
            <a:r>
              <a:rPr lang="en-US" sz="1800" i="1" dirty="0">
                <a:effectLst/>
                <a:latin typeface="GillSans" panose="020B0502020104020203" pitchFamily="34" charset="-79"/>
                <a:cs typeface="GillSans" panose="020B0502020104020203" pitchFamily="34" charset="-79"/>
              </a:rPr>
              <a:t>ou </a:t>
            </a:r>
            <a:r>
              <a:rPr lang="en-US" sz="1800" i="1" dirty="0">
                <a:latin typeface="GillSans" panose="020B0502020104020203" pitchFamily="34" charset="-79"/>
                <a:cs typeface="GillSans" panose="020B0502020104020203" pitchFamily="34" charset="-79"/>
              </a:rPr>
              <a:t>M</a:t>
            </a:r>
            <a:r>
              <a:rPr lang="en-US" sz="1800" i="1" dirty="0">
                <a:effectLst/>
                <a:latin typeface="GillSans" panose="020B0502020104020203" pitchFamily="34" charset="-79"/>
                <a:cs typeface="GillSans" panose="020B0502020104020203" pitchFamily="34" charset="-79"/>
              </a:rPr>
              <a:t>ake </a:t>
            </a:r>
            <a:r>
              <a:rPr lang="en-US" sz="1800" i="1" dirty="0">
                <a:latin typeface="GillSans" panose="020B0502020104020203" pitchFamily="34" charset="-79"/>
                <a:cs typeface="GillSans" panose="020B0502020104020203" pitchFamily="34" charset="-79"/>
              </a:rPr>
              <a:t>It</a:t>
            </a:r>
            <a:r>
              <a:rPr lang="en-US" sz="1800" dirty="0">
                <a:effectLst/>
                <a:latin typeface="GillSans" panose="020B0502020104020203" pitchFamily="34" charset="-79"/>
                <a:cs typeface="GillSans" panose="020B0502020104020203" pitchFamily="34" charset="-79"/>
              </a:rPr>
              <a:t>. Atria Books. </a:t>
            </a:r>
          </a:p>
          <a:p>
            <a:r>
              <a:rPr lang="en-US" sz="1800" dirty="0">
                <a:latin typeface="GillSans" panose="020B0502020104020203" pitchFamily="34" charset="-79"/>
                <a:cs typeface="GillSans" panose="020B0502020104020203" pitchFamily="34" charset="-79"/>
              </a:rPr>
              <a:t>Making R Project templates: </a:t>
            </a:r>
            <a:r>
              <a:rPr lang="en-US" sz="1800" dirty="0">
                <a:latin typeface="GillSans" panose="020B0502020104020203" pitchFamily="34" charset="-79"/>
                <a:cs typeface="GillSans" panose="020B0502020104020203" pitchFamily="34" charset="-79"/>
                <a:hlinkClick r:id="rId2"/>
              </a:rPr>
              <a:t>https://rstudio.github.io/rstudio-extensions/rstudio_project_templates.html</a:t>
            </a:r>
            <a:r>
              <a:rPr lang="en-US" sz="1800" dirty="0">
                <a:latin typeface="GillSans" panose="020B0502020104020203" pitchFamily="34" charset="-79"/>
                <a:cs typeface="GillSans" panose="020B0502020104020203" pitchFamily="34" charset="-79"/>
              </a:rPr>
              <a:t> </a:t>
            </a:r>
            <a:endParaRPr lang="en-US" dirty="0"/>
          </a:p>
          <a:p>
            <a:endParaRPr lang="en-US" dirty="0"/>
          </a:p>
        </p:txBody>
      </p:sp>
    </p:spTree>
    <p:extLst>
      <p:ext uri="{BB962C8B-B14F-4D97-AF65-F5344CB8AC3E}">
        <p14:creationId xmlns:p14="http://schemas.microsoft.com/office/powerpoint/2010/main" val="173946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a:t>File organization in practice</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Autofit/>
          </a:bodyPr>
          <a:lstStyle/>
          <a:p>
            <a:pPr marL="0" indent="0">
              <a:buNone/>
            </a:pPr>
            <a:r>
              <a:rPr lang="en-US" sz="1800" dirty="0"/>
              <a:t>One study surveyed over 250 biomedical researchers at the University of Washington. </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01201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a:t>File organization in practice</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Autofit/>
          </a:bodyPr>
          <a:lstStyle/>
          <a:p>
            <a:pPr marL="0" indent="0">
              <a:buNone/>
            </a:pPr>
            <a:r>
              <a:rPr lang="en-US" sz="1800" dirty="0"/>
              <a:t>They noted that, </a:t>
            </a:r>
            <a:r>
              <a:rPr lang="en-US" sz="1800" i="1" dirty="0"/>
              <a:t>“a common theme surrounding data management and analysis was that many researchers prefer to utility their own individual methods to organize data. … Some researchers admitted to having no organizational method at all, while others used whatever method best suited their individual needs.”</a:t>
            </a:r>
            <a:endParaRPr lang="en-US" sz="1800" dirty="0"/>
          </a:p>
        </p:txBody>
      </p:sp>
    </p:spTree>
    <p:extLst>
      <p:ext uri="{BB962C8B-B14F-4D97-AF65-F5344CB8AC3E}">
        <p14:creationId xmlns:p14="http://schemas.microsoft.com/office/powerpoint/2010/main" val="428500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dirty="0"/>
              <a:t>Respondent answers</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rmAutofit/>
          </a:bodyPr>
          <a:lstStyle/>
          <a:p>
            <a:r>
              <a:rPr lang="en-US" sz="1800" dirty="0"/>
              <a:t>One respondent answers, “They’re not organized in any way---they’re just thrown into files under different projects.”</a:t>
            </a:r>
          </a:p>
          <a:p>
            <a:r>
              <a:rPr lang="en-US" sz="1800" dirty="0"/>
              <a:t>Another respondent: “I grab them when I need them, they’re not organized in any decent way.”</a:t>
            </a:r>
          </a:p>
        </p:txBody>
      </p:sp>
    </p:spTree>
    <p:extLst>
      <p:ext uri="{BB962C8B-B14F-4D97-AF65-F5344CB8AC3E}">
        <p14:creationId xmlns:p14="http://schemas.microsoft.com/office/powerpoint/2010/main" val="64473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F2F7D1-A0D7-5EB4-CF34-D0379F186870}"/>
              </a:ext>
            </a:extLst>
          </p:cNvPr>
          <p:cNvSpPr>
            <a:spLocks noGrp="1"/>
          </p:cNvSpPr>
          <p:nvPr>
            <p:ph type="title"/>
          </p:nvPr>
        </p:nvSpPr>
        <p:spPr/>
        <p:txBody>
          <a:bodyPr/>
          <a:lstStyle/>
          <a:p>
            <a:r>
              <a:rPr lang="en-US" dirty="0"/>
              <a:t>Why organize files</a:t>
            </a:r>
          </a:p>
        </p:txBody>
      </p:sp>
      <p:sp>
        <p:nvSpPr>
          <p:cNvPr id="5" name="Text Placeholder 4">
            <a:extLst>
              <a:ext uri="{FF2B5EF4-FFF2-40B4-BE49-F238E27FC236}">
                <a16:creationId xmlns:a16="http://schemas.microsoft.com/office/drawing/2014/main" id="{ACD0FACD-38A2-2E41-7755-7FC378087C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70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1B2F6-CA03-A1A2-5A03-5205AC5B6533}"/>
              </a:ext>
            </a:extLst>
          </p:cNvPr>
          <p:cNvSpPr>
            <a:spLocks noGrp="1"/>
          </p:cNvSpPr>
          <p:nvPr>
            <p:ph type="title"/>
          </p:nvPr>
        </p:nvSpPr>
        <p:spPr>
          <a:xfrm>
            <a:off x="8471424" y="1110882"/>
            <a:ext cx="3053039" cy="1060817"/>
          </a:xfrm>
        </p:spPr>
        <p:txBody>
          <a:bodyPr anchor="b">
            <a:normAutofit/>
          </a:bodyPr>
          <a:lstStyle/>
          <a:p>
            <a:r>
              <a:rPr lang="en-US" sz="2800"/>
              <a:t>Efficiency</a:t>
            </a:r>
          </a:p>
        </p:txBody>
      </p:sp>
      <p:pic>
        <p:nvPicPr>
          <p:cNvPr id="5" name="Picture 4">
            <a:extLst>
              <a:ext uri="{FF2B5EF4-FFF2-40B4-BE49-F238E27FC236}">
                <a16:creationId xmlns:a16="http://schemas.microsoft.com/office/drawing/2014/main" id="{954F869D-7FE7-C669-DA45-ECF12DD99677}"/>
              </a:ext>
            </a:extLst>
          </p:cNvPr>
          <p:cNvPicPr>
            <a:picLocks noChangeAspect="1"/>
          </p:cNvPicPr>
          <p:nvPr/>
        </p:nvPicPr>
        <p:blipFill>
          <a:blip r:embed="rId2"/>
          <a:stretch>
            <a:fillRect/>
          </a:stretch>
        </p:blipFill>
        <p:spPr>
          <a:xfrm>
            <a:off x="634275" y="1790160"/>
            <a:ext cx="6900380" cy="3277679"/>
          </a:xfrm>
          <a:prstGeom prst="rect">
            <a:avLst/>
          </a:prstGeom>
        </p:spPr>
      </p:pic>
      <p:sp>
        <p:nvSpPr>
          <p:cNvPr id="3" name="Content Placeholder 2">
            <a:extLst>
              <a:ext uri="{FF2B5EF4-FFF2-40B4-BE49-F238E27FC236}">
                <a16:creationId xmlns:a16="http://schemas.microsoft.com/office/drawing/2014/main" id="{48B0F388-A3D1-324B-7ABA-4D1C5F75F389}"/>
              </a:ext>
            </a:extLst>
          </p:cNvPr>
          <p:cNvSpPr>
            <a:spLocks noGrp="1"/>
          </p:cNvSpPr>
          <p:nvPr>
            <p:ph idx="1"/>
          </p:nvPr>
        </p:nvSpPr>
        <p:spPr>
          <a:xfrm>
            <a:off x="8471423" y="2286000"/>
            <a:ext cx="3053039" cy="3931920"/>
          </a:xfrm>
        </p:spPr>
        <p:txBody>
          <a:bodyPr>
            <a:normAutofit/>
          </a:bodyPr>
          <a:lstStyle/>
          <a:p>
            <a:r>
              <a:rPr lang="en-US" sz="1600" dirty="0"/>
              <a:t>With good organization, “</a:t>
            </a:r>
            <a:r>
              <a:rPr lang="en-US" sz="1600" b="1" dirty="0"/>
              <a:t>Methods and data sections in papers practically write themselves</a:t>
            </a:r>
            <a:r>
              <a:rPr lang="en-US" sz="1600" dirty="0"/>
              <a:t>, with no time wasted in frenzied hunting for missing information.” –Baker, 2016</a:t>
            </a:r>
          </a:p>
          <a:p>
            <a:r>
              <a:rPr lang="en-US" sz="1600" dirty="0"/>
              <a:t>You can quickly get new people up to speed and efficiently pass along lab research projects as people come and go from the lab group</a:t>
            </a:r>
          </a:p>
          <a:p>
            <a:r>
              <a:rPr lang="en-US" sz="1600" dirty="0"/>
              <a:t>You can write tools that work with the structure</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958107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60667" y="685800"/>
            <a:ext cx="3656419" cy="1485900"/>
          </a:xfrm>
        </p:spPr>
        <p:txBody>
          <a:bodyPr>
            <a:normAutofit/>
          </a:bodyPr>
          <a:lstStyle/>
          <a:p>
            <a:r>
              <a:rPr lang="en-US"/>
              <a:t>Efficiency</a:t>
            </a:r>
            <a:endParaRPr lang="en-US" dirty="0"/>
          </a:p>
        </p:txBody>
      </p:sp>
      <p:sp>
        <p:nvSpPr>
          <p:cNvPr id="7177" name="Rectangle 7174">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170" name="Picture 2" descr="Back to the Future is the most perfect blockbuster ever made. I will not  hear otherwise. - Vox">
            <a:extLst>
              <a:ext uri="{FF2B5EF4-FFF2-40B4-BE49-F238E27FC236}">
                <a16:creationId xmlns:a16="http://schemas.microsoft.com/office/drawing/2014/main" id="{74A04C7B-DE28-49DF-C4AE-96B1BB8A92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3561" y="1093909"/>
            <a:ext cx="6517065" cy="43501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60667" y="2286000"/>
            <a:ext cx="3656419" cy="3581400"/>
          </a:xfrm>
        </p:spPr>
        <p:txBody>
          <a:bodyPr>
            <a:normAutofit/>
          </a:bodyPr>
          <a:lstStyle/>
          <a:p>
            <a:pPr marL="0" indent="0">
              <a:buNone/>
            </a:pPr>
            <a:r>
              <a:rPr lang="en-US" dirty="0"/>
              <a:t>“</a:t>
            </a:r>
            <a:r>
              <a:rPr lang="en-US" b="1" dirty="0"/>
              <a:t>Everything you do, you will probably have to do over again. </a:t>
            </a:r>
            <a:r>
              <a:rPr lang="en-US" dirty="0"/>
              <a:t>… If you have organized and documented your work clearly, then repeating the experiment with the new data or the new parameterization will be much, much easier.” --Noble, 2009</a:t>
            </a:r>
          </a:p>
        </p:txBody>
      </p:sp>
    </p:spTree>
    <p:extLst>
      <p:ext uri="{BB962C8B-B14F-4D97-AF65-F5344CB8AC3E}">
        <p14:creationId xmlns:p14="http://schemas.microsoft.com/office/powerpoint/2010/main" val="152921777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2368</TotalTime>
  <Words>1276</Words>
  <Application>Microsoft Macintosh PowerPoint</Application>
  <PresentationFormat>Widescreen</PresentationFormat>
  <Paragraphs>100</Paragraphs>
  <Slides>39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Franklin Gothic Book</vt:lpstr>
      <vt:lpstr>GillSans</vt:lpstr>
      <vt:lpstr>Crop</vt:lpstr>
      <vt:lpstr>research file Organization</vt:lpstr>
      <vt:lpstr>What we’ll talk about</vt:lpstr>
      <vt:lpstr>Research files</vt:lpstr>
      <vt:lpstr>File organization in practice</vt:lpstr>
      <vt:lpstr>File organization in practice</vt:lpstr>
      <vt:lpstr>Respondent answers</vt:lpstr>
      <vt:lpstr>Why organize files</vt:lpstr>
      <vt:lpstr>Efficiency</vt:lpstr>
      <vt:lpstr>Efficiency</vt:lpstr>
      <vt:lpstr>Sharing research files</vt:lpstr>
      <vt:lpstr>Sharing research files</vt:lpstr>
      <vt:lpstr>Adam Savage</vt:lpstr>
      <vt:lpstr>Knolling</vt:lpstr>
      <vt:lpstr>Knolling Legos</vt:lpstr>
      <vt:lpstr>Why you should organize research files</vt:lpstr>
      <vt:lpstr>How to organize files</vt:lpstr>
      <vt:lpstr>Using a single directory</vt:lpstr>
      <vt:lpstr>Blueprint versus physical template</vt:lpstr>
      <vt:lpstr>Designing your system</vt:lpstr>
      <vt:lpstr>Use and Reuse</vt:lpstr>
      <vt:lpstr>Discoverability</vt:lpstr>
      <vt:lpstr>Discoverability</vt:lpstr>
      <vt:lpstr>Discoverability</vt:lpstr>
      <vt:lpstr>Standards aid discoverability</vt:lpstr>
      <vt:lpstr>Use a standard system to organize files</vt:lpstr>
      <vt:lpstr>Marwick—Compendium based on R Package structure</vt:lpstr>
      <vt:lpstr>Marwick Compendium</vt:lpstr>
      <vt:lpstr>How to organize your research files</vt:lpstr>
      <vt:lpstr>Advanced topics</vt:lpstr>
      <vt:lpstr>Coding to a standard directory structure</vt:lpstr>
      <vt:lpstr>Coding to a standard directory structure</vt:lpstr>
      <vt:lpstr>Regular expressions and filenames</vt:lpstr>
      <vt:lpstr>PowerPoint Presentation</vt:lpstr>
      <vt:lpstr>PowerPoint Presentation</vt:lpstr>
      <vt:lpstr>PowerPoint Presentation</vt:lpstr>
      <vt:lpstr>Creating an R Project template</vt:lpstr>
      <vt:lpstr>Creating an R Project template</vt:lpstr>
      <vt:lpstr>Creating an R Project template</vt:lpstr>
      <vt:lpstr>Further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Anderson,Brooke</dc:creator>
  <cp:lastModifiedBy>Anderson,Brooke</cp:lastModifiedBy>
  <cp:revision>131</cp:revision>
  <dcterms:created xsi:type="dcterms:W3CDTF">2023-04-11T11:26:45Z</dcterms:created>
  <dcterms:modified xsi:type="dcterms:W3CDTF">2023-07-28T16:30:47Z</dcterms:modified>
</cp:coreProperties>
</file>